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5"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 name="Title Text"/>
          <p:cNvSpPr txBox="1"/>
          <p:nvPr>
            <p:ph type="title"/>
          </p:nvPr>
        </p:nvSpPr>
        <p:spPr>
          <a:xfrm>
            <a:off x="0" y="3073493"/>
            <a:ext cx="12192000" cy="1042936"/>
          </a:xfrm>
          <a:prstGeom prst="rect">
            <a:avLst/>
          </a:prstGeom>
        </p:spPr>
        <p:txBody>
          <a:bodyPr anchor="b"/>
          <a:lstStyle>
            <a:lvl1pPr>
              <a:defRPr sz="4300"/>
            </a:lvl1pPr>
          </a:lstStyle>
          <a:p>
            <a:pPr/>
            <a:r>
              <a:t>Title Text</a:t>
            </a:r>
          </a:p>
        </p:txBody>
      </p:sp>
      <p:sp>
        <p:nvSpPr>
          <p:cNvPr id="18" name="Body Level One…"/>
          <p:cNvSpPr txBox="1"/>
          <p:nvPr>
            <p:ph type="body" sz="quarter" idx="1"/>
          </p:nvPr>
        </p:nvSpPr>
        <p:spPr>
          <a:xfrm>
            <a:off x="0" y="4084108"/>
            <a:ext cx="12192000" cy="554938"/>
          </a:xfrm>
          <a:prstGeom prst="rect">
            <a:avLst/>
          </a:prstGeom>
        </p:spPr>
        <p:txBody>
          <a:bodyPr/>
          <a:lstStyle>
            <a:lvl1pPr marL="0" indent="0" algn="ctr">
              <a:spcBef>
                <a:spcPts val="600"/>
              </a:spcBef>
              <a:buSzTx/>
              <a:buNone/>
              <a:defRPr b="0" sz="2600">
                <a:solidFill>
                  <a:srgbClr val="FFFFFF"/>
                </a:solidFill>
                <a:latin typeface="Arial Narrow"/>
                <a:ea typeface="Arial Narrow"/>
                <a:cs typeface="Arial Narrow"/>
                <a:sym typeface="Arial Narrow"/>
              </a:defRPr>
            </a:lvl1pPr>
            <a:lvl2pPr marL="0" indent="457200" algn="ctr">
              <a:spcBef>
                <a:spcPts val="600"/>
              </a:spcBef>
              <a:buSzTx/>
              <a:buNone/>
              <a:defRPr b="0" sz="2600">
                <a:solidFill>
                  <a:srgbClr val="FFFFFF"/>
                </a:solidFill>
                <a:latin typeface="Arial Narrow"/>
                <a:ea typeface="Arial Narrow"/>
                <a:cs typeface="Arial Narrow"/>
                <a:sym typeface="Arial Narrow"/>
              </a:defRPr>
            </a:lvl2pPr>
            <a:lvl3pPr marL="0" indent="914400" algn="ctr">
              <a:spcBef>
                <a:spcPts val="600"/>
              </a:spcBef>
              <a:buSzTx/>
              <a:buNone/>
              <a:defRPr b="0" sz="2600">
                <a:solidFill>
                  <a:srgbClr val="FFFFFF"/>
                </a:solidFill>
                <a:latin typeface="Arial Narrow"/>
                <a:ea typeface="Arial Narrow"/>
                <a:cs typeface="Arial Narrow"/>
                <a:sym typeface="Arial Narrow"/>
              </a:defRPr>
            </a:lvl3pPr>
            <a:lvl4pPr marL="0" indent="1371600" algn="ctr">
              <a:spcBef>
                <a:spcPts val="600"/>
              </a:spcBef>
              <a:buSzTx/>
              <a:buNone/>
              <a:defRPr b="0" sz="2600">
                <a:solidFill>
                  <a:srgbClr val="FFFFFF"/>
                </a:solidFill>
                <a:latin typeface="Arial Narrow"/>
                <a:ea typeface="Arial Narrow"/>
                <a:cs typeface="Arial Narrow"/>
                <a:sym typeface="Arial Narrow"/>
              </a:defRPr>
            </a:lvl4pPr>
            <a:lvl5pPr marL="0" indent="1828800" algn="ctr">
              <a:spcBef>
                <a:spcPts val="600"/>
              </a:spcBef>
              <a:buSzTx/>
              <a:buNone/>
              <a:defRPr b="0" sz="26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9" name="Text Placeholder 9"/>
          <p:cNvSpPr/>
          <p:nvPr>
            <p:ph type="body" sz="quarter" idx="13"/>
          </p:nvPr>
        </p:nvSpPr>
        <p:spPr>
          <a:xfrm>
            <a:off x="0" y="4585684"/>
            <a:ext cx="12192000" cy="448833"/>
          </a:xfrm>
          <a:prstGeom prst="rect">
            <a:avLst/>
          </a:prstGeom>
        </p:spPr>
        <p:txBody>
          <a:bodyPr/>
          <a:lstStyle/>
          <a:p>
            <a:pPr marL="0" indent="0" algn="ctr">
              <a:spcBef>
                <a:spcPts val="500"/>
              </a:spcBef>
              <a:buSzTx/>
              <a:buNone/>
              <a:defRPr sz="2400">
                <a:solidFill>
                  <a:srgbClr val="FFFFFF"/>
                </a:solidFill>
                <a:latin typeface="Arial Narrow"/>
                <a:ea typeface="Arial Narrow"/>
                <a:cs typeface="Arial Narrow"/>
                <a:sym typeface="Arial Narrow"/>
              </a:defRPr>
            </a:pPr>
          </a:p>
        </p:txBody>
      </p:sp>
      <p:sp>
        <p:nvSpPr>
          <p:cNvPr id="20" name="Rectangle 5"/>
          <p:cNvSpPr/>
          <p:nvPr/>
        </p:nvSpPr>
        <p:spPr>
          <a:xfrm>
            <a:off x="1" y="0"/>
            <a:ext cx="12192001" cy="2667965"/>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1" name="Rectangle 7"/>
          <p:cNvSpPr/>
          <p:nvPr/>
        </p:nvSpPr>
        <p:spPr>
          <a:xfrm>
            <a:off x="1" y="-2"/>
            <a:ext cx="12192001" cy="384189"/>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22" name="Rectangle 8"/>
          <p:cNvSpPr/>
          <p:nvPr/>
        </p:nvSpPr>
        <p:spPr>
          <a:xfrm>
            <a:off x="1" y="2571917"/>
            <a:ext cx="12192001" cy="9604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23" name="TextBox 11"/>
          <p:cNvSpPr txBox="1"/>
          <p:nvPr/>
        </p:nvSpPr>
        <p:spPr>
          <a:xfrm>
            <a:off x="3690534" y="2820733"/>
            <a:ext cx="4854208"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latin typeface="Arial Narrow"/>
                <a:ea typeface="Arial Narrow"/>
                <a:cs typeface="Arial Narrow"/>
                <a:sym typeface="Arial Narrow"/>
              </a:defRPr>
            </a:pPr>
            <a:r>
              <a:t>15</a:t>
            </a:r>
            <a:r>
              <a:rPr baseline="30000"/>
              <a:t>th</a:t>
            </a:r>
            <a:r>
              <a:t> ANNUAL WORKSHOP 2019  </a:t>
            </a:r>
          </a:p>
        </p:txBody>
      </p:sp>
      <p:pic>
        <p:nvPicPr>
          <p:cNvPr id="24" name="Picture 13" descr="Picture 13"/>
          <p:cNvPicPr>
            <a:picLocks noChangeAspect="1"/>
          </p:cNvPicPr>
          <p:nvPr/>
        </p:nvPicPr>
        <p:blipFill>
          <a:blip r:embed="rId3">
            <a:extLst/>
          </a:blip>
          <a:stretch>
            <a:fillRect/>
          </a:stretch>
        </p:blipFill>
        <p:spPr>
          <a:xfrm>
            <a:off x="5143500" y="536955"/>
            <a:ext cx="1905000" cy="1752601"/>
          </a:xfrm>
          <a:prstGeom prst="rect">
            <a:avLst/>
          </a:prstGeom>
          <a:ln w="12700">
            <a:miter lim="400000"/>
          </a:ln>
        </p:spPr>
      </p:pic>
      <p:sp>
        <p:nvSpPr>
          <p:cNvPr id="25" name="Slide Number"/>
          <p:cNvSpPr txBox="1"/>
          <p:nvPr>
            <p:ph type="sldNum" sz="quarter" idx="2"/>
          </p:nvPr>
        </p:nvSpPr>
        <p:spPr>
          <a:xfrm>
            <a:off x="73152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with subtitle and picture">
    <p:spTree>
      <p:nvGrpSpPr>
        <p:cNvPr id="1" name=""/>
        <p:cNvGrpSpPr/>
        <p:nvPr/>
      </p:nvGrpSpPr>
      <p:grpSpPr>
        <a:xfrm>
          <a:off x="0" y="0"/>
          <a:ext cx="0" cy="0"/>
          <a:chOff x="0" y="0"/>
          <a:chExt cx="0" cy="0"/>
        </a:xfrm>
      </p:grpSpPr>
      <p:sp>
        <p:nvSpPr>
          <p:cNvPr id="139"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40"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1" name="Rectangle 13"/>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42" name="Picture Placeholder 2"/>
          <p:cNvSpPr/>
          <p:nvPr>
            <p:ph type="pic" idx="13"/>
          </p:nvPr>
        </p:nvSpPr>
        <p:spPr>
          <a:xfrm>
            <a:off x="1209593" y="1227262"/>
            <a:ext cx="9790601" cy="4983759"/>
          </a:xfrm>
          <a:prstGeom prst="rect">
            <a:avLst/>
          </a:prstGeom>
        </p:spPr>
        <p:txBody>
          <a:bodyPr lIns="91439" rIns="91439">
            <a:noAutofit/>
          </a:bodyPr>
          <a:lstStyle/>
          <a:p>
            <a:pPr/>
          </a:p>
        </p:txBody>
      </p:sp>
      <p:sp>
        <p:nvSpPr>
          <p:cNvPr id="143" name="Title Text"/>
          <p:cNvSpPr txBox="1"/>
          <p:nvPr>
            <p:ph type="title"/>
          </p:nvPr>
        </p:nvSpPr>
        <p:spPr>
          <a:xfrm>
            <a:off x="609600" y="253294"/>
            <a:ext cx="10972800" cy="419032"/>
          </a:xfrm>
          <a:prstGeom prst="rect">
            <a:avLst/>
          </a:prstGeom>
        </p:spPr>
        <p:txBody>
          <a:bodyPr/>
          <a:lstStyle/>
          <a:p>
            <a:pPr/>
            <a:r>
              <a:t>Title Text</a:t>
            </a:r>
          </a:p>
        </p:txBody>
      </p:sp>
      <p:sp>
        <p:nvSpPr>
          <p:cNvPr id="144" name="Body Level One…"/>
          <p:cNvSpPr txBox="1"/>
          <p:nvPr>
            <p:ph type="body" sz="quarter" idx="1"/>
          </p:nvPr>
        </p:nvSpPr>
        <p:spPr>
          <a:xfrm>
            <a:off x="609600" y="672326"/>
            <a:ext cx="10972800" cy="394740"/>
          </a:xfrm>
          <a:prstGeom prst="rect">
            <a:avLst/>
          </a:prstGeom>
        </p:spPr>
        <p:txBody>
          <a:bodyPr/>
          <a:lstStyle>
            <a:lvl1pPr marL="0" indent="0" algn="ctr">
              <a:spcBef>
                <a:spcPts val="0"/>
              </a:spcBef>
              <a:buSzTx/>
              <a:buNone/>
              <a:defRPr sz="1800">
                <a:latin typeface="Arial Narrow"/>
                <a:ea typeface="Arial Narrow"/>
                <a:cs typeface="Arial Narrow"/>
                <a:sym typeface="Arial Narrow"/>
              </a:defRPr>
            </a:lvl1pPr>
            <a:lvl2pPr marL="0" indent="223838" algn="ctr">
              <a:spcBef>
                <a:spcPts val="0"/>
              </a:spcBef>
              <a:buSzTx/>
              <a:buNone/>
              <a:defRPr sz="1800">
                <a:latin typeface="Arial Narrow"/>
                <a:ea typeface="Arial Narrow"/>
                <a:cs typeface="Arial Narrow"/>
                <a:sym typeface="Arial Narrow"/>
              </a:defRPr>
            </a:lvl2pPr>
            <a:lvl3pPr marL="0" indent="458787" algn="ctr">
              <a:spcBef>
                <a:spcPts val="0"/>
              </a:spcBef>
              <a:buSzTx/>
              <a:buNone/>
              <a:defRPr sz="1800">
                <a:latin typeface="Arial Narrow"/>
                <a:ea typeface="Arial Narrow"/>
                <a:cs typeface="Arial Narrow"/>
                <a:sym typeface="Arial Narrow"/>
              </a:defRPr>
            </a:lvl3pPr>
            <a:lvl4pPr marL="0" indent="630237" algn="ctr">
              <a:spcBef>
                <a:spcPts val="0"/>
              </a:spcBef>
              <a:buSzTx/>
              <a:buNone/>
              <a:defRPr sz="1800">
                <a:latin typeface="Arial Narrow"/>
                <a:ea typeface="Arial Narrow"/>
                <a:cs typeface="Arial Narrow"/>
                <a:sym typeface="Arial Narrow"/>
              </a:defRPr>
            </a:lvl4pPr>
            <a:lvl5pPr marL="0" indent="854075" algn="ctr">
              <a:spcBef>
                <a:spcPts val="0"/>
              </a:spcBef>
              <a:buSzTx/>
              <a:buNone/>
              <a:defRPr sz="1800">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45" name="Rectangle 10"/>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bar">
    <p:spTree>
      <p:nvGrpSpPr>
        <p:cNvPr id="1" name=""/>
        <p:cNvGrpSpPr/>
        <p:nvPr/>
      </p:nvGrpSpPr>
      <p:grpSpPr>
        <a:xfrm>
          <a:off x="0" y="0"/>
          <a:ext cx="0" cy="0"/>
          <a:chOff x="0" y="0"/>
          <a:chExt cx="0" cy="0"/>
        </a:xfrm>
      </p:grpSpPr>
      <p:sp>
        <p:nvSpPr>
          <p:cNvPr id="153"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54" name="Picture 14" descr="Picture 1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Rectangle 15"/>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56" name="Picture Placeholder 2"/>
          <p:cNvSpPr/>
          <p:nvPr>
            <p:ph type="pic" idx="13"/>
          </p:nvPr>
        </p:nvSpPr>
        <p:spPr>
          <a:xfrm>
            <a:off x="430739" y="1269952"/>
            <a:ext cx="11151662" cy="4279413"/>
          </a:xfrm>
          <a:prstGeom prst="rect">
            <a:avLst/>
          </a:prstGeom>
        </p:spPr>
        <p:txBody>
          <a:bodyPr lIns="91439" rIns="91439">
            <a:noAutofit/>
          </a:bodyPr>
          <a:lstStyle/>
          <a:p>
            <a:pPr/>
          </a:p>
        </p:txBody>
      </p:sp>
      <p:sp>
        <p:nvSpPr>
          <p:cNvPr id="157" name="Title Text"/>
          <p:cNvSpPr txBox="1"/>
          <p:nvPr>
            <p:ph type="title"/>
          </p:nvPr>
        </p:nvSpPr>
        <p:spPr>
          <a:xfrm>
            <a:off x="609600" y="253294"/>
            <a:ext cx="10972800" cy="419032"/>
          </a:xfrm>
          <a:prstGeom prst="rect">
            <a:avLst/>
          </a:prstGeom>
        </p:spPr>
        <p:txBody>
          <a:bodyPr/>
          <a:lstStyle/>
          <a:p>
            <a:pPr/>
            <a:r>
              <a:t>Title Text</a:t>
            </a:r>
          </a:p>
        </p:txBody>
      </p:sp>
      <p:sp>
        <p:nvSpPr>
          <p:cNvPr id="158" name="Body Level One…"/>
          <p:cNvSpPr txBox="1"/>
          <p:nvPr>
            <p:ph type="body" sz="quarter" idx="1"/>
          </p:nvPr>
        </p:nvSpPr>
        <p:spPr>
          <a:xfrm>
            <a:off x="609600" y="672326"/>
            <a:ext cx="10972800" cy="394740"/>
          </a:xfrm>
          <a:prstGeom prst="rect">
            <a:avLst/>
          </a:prstGeom>
        </p:spPr>
        <p:txBody>
          <a:bodyPr/>
          <a:lstStyle>
            <a:lvl1pPr marL="0" indent="0" algn="ctr">
              <a:spcBef>
                <a:spcPts val="0"/>
              </a:spcBef>
              <a:buSzTx/>
              <a:buNone/>
              <a:defRPr sz="1800">
                <a:solidFill>
                  <a:srgbClr val="FFFFFF"/>
                </a:solidFill>
                <a:latin typeface="Arial Narrow"/>
                <a:ea typeface="Arial Narrow"/>
                <a:cs typeface="Arial Narrow"/>
                <a:sym typeface="Arial Narrow"/>
              </a:defRPr>
            </a:lvl1pPr>
            <a:lvl2pPr marL="0" indent="223838" algn="ctr">
              <a:spcBef>
                <a:spcPts val="0"/>
              </a:spcBef>
              <a:buSzTx/>
              <a:buNone/>
              <a:defRPr sz="1800">
                <a:solidFill>
                  <a:srgbClr val="FFFFFF"/>
                </a:solidFill>
                <a:latin typeface="Arial Narrow"/>
                <a:ea typeface="Arial Narrow"/>
                <a:cs typeface="Arial Narrow"/>
                <a:sym typeface="Arial Narrow"/>
              </a:defRPr>
            </a:lvl2pPr>
            <a:lvl3pPr marL="0" indent="458787" algn="ctr">
              <a:spcBef>
                <a:spcPts val="0"/>
              </a:spcBef>
              <a:buSzTx/>
              <a:buNone/>
              <a:defRPr sz="1800">
                <a:solidFill>
                  <a:srgbClr val="FFFFFF"/>
                </a:solidFill>
                <a:latin typeface="Arial Narrow"/>
                <a:ea typeface="Arial Narrow"/>
                <a:cs typeface="Arial Narrow"/>
                <a:sym typeface="Arial Narrow"/>
              </a:defRPr>
            </a:lvl3pPr>
            <a:lvl4pPr marL="0" indent="630237" algn="ctr">
              <a:spcBef>
                <a:spcPts val="0"/>
              </a:spcBef>
              <a:buSzTx/>
              <a:buNone/>
              <a:defRPr sz="1800">
                <a:solidFill>
                  <a:srgbClr val="FFFFFF"/>
                </a:solidFill>
                <a:latin typeface="Arial Narrow"/>
                <a:ea typeface="Arial Narrow"/>
                <a:cs typeface="Arial Narrow"/>
                <a:sym typeface="Arial Narrow"/>
              </a:defRPr>
            </a:lvl4pPr>
            <a:lvl5pPr marL="0" indent="854075" algn="ctr">
              <a:spcBef>
                <a:spcPts val="0"/>
              </a:spcBef>
              <a:buSzTx/>
              <a:buNone/>
              <a:defRPr sz="18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59" name="Rectangle 10"/>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60" name="Rectangle 9"/>
          <p:cNvSpPr/>
          <p:nvPr/>
        </p:nvSpPr>
        <p:spPr>
          <a:xfrm>
            <a:off x="430738" y="5720114"/>
            <a:ext cx="11151663" cy="587471"/>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161" name="Text Placeholder 9"/>
          <p:cNvSpPr/>
          <p:nvPr>
            <p:ph type="body" sz="quarter" idx="14"/>
          </p:nvPr>
        </p:nvSpPr>
        <p:spPr>
          <a:xfrm>
            <a:off x="609600" y="5720114"/>
            <a:ext cx="10860200" cy="587471"/>
          </a:xfrm>
          <a:prstGeom prst="rect">
            <a:avLst/>
          </a:prstGeom>
        </p:spPr>
        <p:txBody>
          <a:bodyPr anchor="ctr"/>
          <a:lstStyle/>
          <a:p>
            <a:pPr marL="0" indent="0">
              <a:lnSpc>
                <a:spcPts val="1500"/>
              </a:lnSpc>
              <a:spcBef>
                <a:spcPts val="200"/>
              </a:spcBef>
              <a:buSzTx/>
              <a:buNone/>
              <a:defRPr sz="1100">
                <a:solidFill>
                  <a:srgbClr val="FFFFFF"/>
                </a:solidFill>
              </a:defRPr>
            </a:pP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no subtitle">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with subtitle">
    <p:spTree>
      <p:nvGrpSpPr>
        <p:cNvPr id="1" name=""/>
        <p:cNvGrpSpPr/>
        <p:nvPr/>
      </p:nvGrpSpPr>
      <p:grpSpPr>
        <a:xfrm>
          <a:off x="0" y="0"/>
          <a:ext cx="0" cy="0"/>
          <a:chOff x="0" y="0"/>
          <a:chExt cx="0" cy="0"/>
        </a:xfrm>
      </p:grpSpPr>
      <p:sp>
        <p:nvSpPr>
          <p:cNvPr id="41"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42" name="Picture 8" descr="Picture 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3" name="Rectangle 11"/>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44" name="Title Text"/>
          <p:cNvSpPr txBox="1"/>
          <p:nvPr>
            <p:ph type="title"/>
          </p:nvPr>
        </p:nvSpPr>
        <p:spPr>
          <a:xfrm>
            <a:off x="609600" y="253294"/>
            <a:ext cx="10972800" cy="419032"/>
          </a:xfrm>
          <a:prstGeom prst="rect">
            <a:avLst/>
          </a:prstGeom>
        </p:spPr>
        <p:txBody>
          <a:bodyPr/>
          <a:lstStyle/>
          <a:p>
            <a:pPr/>
            <a:r>
              <a:t>Title Text</a:t>
            </a:r>
          </a:p>
        </p:txBody>
      </p:sp>
      <p:sp>
        <p:nvSpPr>
          <p:cNvPr id="4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Rectangle 6"/>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with sidebar">
    <p:spTree>
      <p:nvGrpSpPr>
        <p:cNvPr id="1" name=""/>
        <p:cNvGrpSpPr/>
        <p:nvPr/>
      </p:nvGrpSpPr>
      <p:grpSpPr>
        <a:xfrm>
          <a:off x="0" y="0"/>
          <a:ext cx="0" cy="0"/>
          <a:chOff x="0" y="0"/>
          <a:chExt cx="0" cy="0"/>
        </a:xfrm>
      </p:grpSpPr>
      <p:sp>
        <p:nvSpPr>
          <p:cNvPr id="54"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55" name="Picture 10" descr="Picture 10"/>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6" name="Rectangle 14"/>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57" name="Title Text"/>
          <p:cNvSpPr txBox="1"/>
          <p:nvPr>
            <p:ph type="title"/>
          </p:nvPr>
        </p:nvSpPr>
        <p:spPr>
          <a:xfrm>
            <a:off x="609600" y="253294"/>
            <a:ext cx="10972800" cy="419032"/>
          </a:xfrm>
          <a:prstGeom prst="rect">
            <a:avLst/>
          </a:prstGeom>
        </p:spPr>
        <p:txBody>
          <a:bodyPr/>
          <a:lstStyle/>
          <a:p>
            <a:pPr/>
            <a:r>
              <a:t>Title Text</a:t>
            </a:r>
          </a:p>
        </p:txBody>
      </p:sp>
      <p:sp>
        <p:nvSpPr>
          <p:cNvPr id="58" name="Body Level One…"/>
          <p:cNvSpPr txBox="1"/>
          <p:nvPr>
            <p:ph type="body" idx="1"/>
          </p:nvPr>
        </p:nvSpPr>
        <p:spPr>
          <a:xfrm>
            <a:off x="3230328" y="1312638"/>
            <a:ext cx="8352071" cy="48135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Rectangle 3"/>
          <p:cNvSpPr/>
          <p:nvPr/>
        </p:nvSpPr>
        <p:spPr>
          <a:xfrm>
            <a:off x="229655" y="1312638"/>
            <a:ext cx="2848418" cy="481352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60" name="Text Placeholder 9"/>
          <p:cNvSpPr/>
          <p:nvPr>
            <p:ph type="body" sz="quarter" idx="13"/>
          </p:nvPr>
        </p:nvSpPr>
        <p:spPr>
          <a:xfrm>
            <a:off x="430738" y="1387340"/>
            <a:ext cx="2461685" cy="4641985"/>
          </a:xfrm>
          <a:prstGeom prst="rect">
            <a:avLst/>
          </a:prstGeom>
        </p:spPr>
        <p:txBody>
          <a:bodyPr anchor="ctr"/>
          <a:lstStyle/>
          <a:p>
            <a:pPr marL="0" indent="0">
              <a:lnSpc>
                <a:spcPts val="1500"/>
              </a:lnSpc>
              <a:spcBef>
                <a:spcPts val="200"/>
              </a:spcBef>
              <a:buSzTx/>
              <a:buNone/>
              <a:defRPr sz="1100">
                <a:solidFill>
                  <a:srgbClr val="FFFFFF"/>
                </a:solidFill>
              </a:defRPr>
            </a:pPr>
          </a:p>
        </p:txBody>
      </p:sp>
      <p:sp>
        <p:nvSpPr>
          <p:cNvPr id="61" name="Rectangle 11"/>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sidebar and picture">
    <p:spTree>
      <p:nvGrpSpPr>
        <p:cNvPr id="1" name=""/>
        <p:cNvGrpSpPr/>
        <p:nvPr/>
      </p:nvGrpSpPr>
      <p:grpSpPr>
        <a:xfrm>
          <a:off x="0" y="0"/>
          <a:ext cx="0" cy="0"/>
          <a:chOff x="0" y="0"/>
          <a:chExt cx="0" cy="0"/>
        </a:xfrm>
      </p:grpSpPr>
      <p:sp>
        <p:nvSpPr>
          <p:cNvPr id="69"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70" name="Picture 12" descr="Picture 1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1" name="Rectangle 17"/>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72" name="Body Level One…"/>
          <p:cNvSpPr txBox="1"/>
          <p:nvPr>
            <p:ph type="body" sz="half" idx="1"/>
          </p:nvPr>
        </p:nvSpPr>
        <p:spPr>
          <a:xfrm>
            <a:off x="609601" y="1312637"/>
            <a:ext cx="5822597" cy="39059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Rectangle 3"/>
          <p:cNvSpPr/>
          <p:nvPr/>
        </p:nvSpPr>
        <p:spPr>
          <a:xfrm>
            <a:off x="430738" y="5303911"/>
            <a:ext cx="11151663" cy="1003674"/>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74" name="Text Placeholder 9"/>
          <p:cNvSpPr/>
          <p:nvPr>
            <p:ph type="body" sz="quarter" idx="13"/>
          </p:nvPr>
        </p:nvSpPr>
        <p:spPr>
          <a:xfrm>
            <a:off x="609600" y="5421302"/>
            <a:ext cx="10860200" cy="789446"/>
          </a:xfrm>
          <a:prstGeom prst="rect">
            <a:avLst/>
          </a:prstGeom>
        </p:spPr>
        <p:txBody>
          <a:bodyPr anchor="ctr"/>
          <a:lstStyle/>
          <a:p>
            <a:pPr marL="0" indent="0">
              <a:lnSpc>
                <a:spcPts val="1500"/>
              </a:lnSpc>
              <a:spcBef>
                <a:spcPts val="200"/>
              </a:spcBef>
              <a:buSzTx/>
              <a:buNone/>
              <a:defRPr sz="1100">
                <a:solidFill>
                  <a:srgbClr val="FFFFFF"/>
                </a:solidFill>
              </a:defRPr>
            </a:pPr>
          </a:p>
        </p:txBody>
      </p:sp>
      <p:sp>
        <p:nvSpPr>
          <p:cNvPr id="75" name="Rectangle 11"/>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76" name="Picture Placeholder 2"/>
          <p:cNvSpPr/>
          <p:nvPr>
            <p:ph type="pic" sz="half" idx="14"/>
          </p:nvPr>
        </p:nvSpPr>
        <p:spPr>
          <a:xfrm>
            <a:off x="6432196" y="1312638"/>
            <a:ext cx="5150205" cy="3905898"/>
          </a:xfrm>
          <a:prstGeom prst="rect">
            <a:avLst/>
          </a:prstGeom>
        </p:spPr>
        <p:txBody>
          <a:bodyPr lIns="91439" rIns="91439">
            <a:noAutofit/>
          </a:bodyPr>
          <a:lstStyle/>
          <a:p>
            <a:pPr/>
          </a:p>
        </p:txBody>
      </p:sp>
      <p:sp>
        <p:nvSpPr>
          <p:cNvPr id="77" name="Title Text"/>
          <p:cNvSpPr txBox="1"/>
          <p:nvPr>
            <p:ph type="title"/>
          </p:nvPr>
        </p:nvSpPr>
        <p:spPr>
          <a:xfrm>
            <a:off x="609600" y="253294"/>
            <a:ext cx="10972800" cy="419032"/>
          </a:xfrm>
          <a:prstGeom prst="rect">
            <a:avLst/>
          </a:prstGeom>
        </p:spPr>
        <p:txBody>
          <a:bodyPr/>
          <a:lstStyle/>
          <a:p>
            <a:pPr/>
            <a:r>
              <a:t>Title Text</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age">
    <p:spTree>
      <p:nvGrpSpPr>
        <p:cNvPr id="1" name=""/>
        <p:cNvGrpSpPr/>
        <p:nvPr/>
      </p:nvGrpSpPr>
      <p:grpSpPr>
        <a:xfrm>
          <a:off x="0" y="0"/>
          <a:ext cx="0" cy="0"/>
          <a:chOff x="0" y="0"/>
          <a:chExt cx="0" cy="0"/>
        </a:xfrm>
      </p:grpSpPr>
      <p:sp>
        <p:nvSpPr>
          <p:cNvPr id="85"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86"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7" name="Title Text"/>
          <p:cNvSpPr txBox="1"/>
          <p:nvPr>
            <p:ph type="title"/>
          </p:nvPr>
        </p:nvSpPr>
        <p:spPr>
          <a:xfrm>
            <a:off x="914400" y="1963622"/>
            <a:ext cx="10363200" cy="2805831"/>
          </a:xfrm>
          <a:prstGeom prst="rect">
            <a:avLst/>
          </a:prstGeom>
        </p:spPr>
        <p:txBody>
          <a:bodyPr/>
          <a:lstStyle>
            <a:lvl1pPr>
              <a:defRPr sz="4000"/>
            </a:lvl1pPr>
          </a:lstStyle>
          <a:p>
            <a:pPr/>
            <a:r>
              <a:t>Title Text</a:t>
            </a:r>
          </a:p>
        </p:txBody>
      </p:sp>
      <p:sp>
        <p:nvSpPr>
          <p:cNvPr id="88" name="Rectangle 7"/>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89" name="Rectangle 6"/>
          <p:cNvSpPr/>
          <p:nvPr/>
        </p:nvSpPr>
        <p:spPr>
          <a:xfrm>
            <a:off x="1" y="-2"/>
            <a:ext cx="12192001" cy="384189"/>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90" name="Rectangle 10"/>
          <p:cNvSpPr/>
          <p:nvPr/>
        </p:nvSpPr>
        <p:spPr>
          <a:xfrm>
            <a:off x="1" y="2016980"/>
            <a:ext cx="12192001" cy="9604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91" name="Rectangle 12"/>
          <p:cNvSpPr/>
          <p:nvPr/>
        </p:nvSpPr>
        <p:spPr>
          <a:xfrm>
            <a:off x="1" y="4845022"/>
            <a:ext cx="12192001" cy="96047"/>
          </a:xfrm>
          <a:prstGeom prst="rect">
            <a:avLst/>
          </a:prstGeom>
          <a:solidFill>
            <a:srgbClr val="00588D"/>
          </a:solidFill>
          <a:ln w="12700">
            <a:miter lim="400000"/>
          </a:ln>
        </p:spPr>
        <p:txBody>
          <a:bodyPr lIns="45719" rIns="45719" anchor="ctr"/>
          <a:lstStyle/>
          <a:p>
            <a:pPr algn="ctr">
              <a:defRPr>
                <a:solidFill>
                  <a:srgbClr val="FFFFFF"/>
                </a:solidFill>
              </a:defRPr>
            </a:pPr>
          </a:p>
        </p:txBody>
      </p:sp>
      <p:sp>
        <p:nvSpPr>
          <p:cNvPr id="92" name="Slide Number"/>
          <p:cNvSpPr txBox="1"/>
          <p:nvPr>
            <p:ph type="sldNum" sz="quarter" idx="2"/>
          </p:nvPr>
        </p:nvSpPr>
        <p:spPr>
          <a:prstGeom prst="rect">
            <a:avLst/>
          </a:prstGeom>
        </p:spPr>
        <p:txBody>
          <a:bodyPr/>
          <a:lstStyle/>
          <a:p>
            <a:pPr/>
            <a:fld id="{86CB4B4D-7CA3-9044-876B-883B54F8677D}" type="slidenum"/>
          </a:p>
        </p:txBody>
      </p:sp>
      <p:pic>
        <p:nvPicPr>
          <p:cNvPr id="93" name="Picture 5" descr="Picture 5"/>
          <p:cNvPicPr>
            <a:picLocks noChangeAspect="1"/>
          </p:cNvPicPr>
          <p:nvPr/>
        </p:nvPicPr>
        <p:blipFill>
          <a:blip r:embed="rId3">
            <a:extLst/>
          </a:blip>
          <a:stretch>
            <a:fillRect/>
          </a:stretch>
        </p:blipFill>
        <p:spPr>
          <a:xfrm>
            <a:off x="5284311" y="427151"/>
            <a:ext cx="1623377" cy="1493507"/>
          </a:xfrm>
          <a:prstGeom prst="rect">
            <a:avLst/>
          </a:prstGeom>
          <a:ln w="12700">
            <a:miter lim="400000"/>
          </a:ln>
        </p:spPr>
      </p:pic>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00"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01" name="Picture 12" descr="Picture 1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Rectangle 13"/>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03" name="Title Text"/>
          <p:cNvSpPr txBox="1"/>
          <p:nvPr>
            <p:ph type="title"/>
          </p:nvPr>
        </p:nvSpPr>
        <p:spPr>
          <a:xfrm>
            <a:off x="609600" y="253294"/>
            <a:ext cx="10972800" cy="419032"/>
          </a:xfrm>
          <a:prstGeom prst="rect">
            <a:avLst/>
          </a:prstGeom>
        </p:spPr>
        <p:txBody>
          <a:bodyPr/>
          <a:lstStyle/>
          <a:p>
            <a:pPr/>
            <a:r>
              <a:t>Title Text</a:t>
            </a:r>
          </a:p>
        </p:txBody>
      </p:sp>
      <p:sp>
        <p:nvSpPr>
          <p:cNvPr id="104" name="Body Level One…"/>
          <p:cNvSpPr txBox="1"/>
          <p:nvPr>
            <p:ph type="body" sz="half" idx="1"/>
          </p:nvPr>
        </p:nvSpPr>
        <p:spPr>
          <a:xfrm>
            <a:off x="609600" y="1600200"/>
            <a:ext cx="5384800" cy="4525964"/>
          </a:xfrm>
          <a:prstGeom prst="rect">
            <a:avLst/>
          </a:prstGeom>
        </p:spPr>
        <p:txBody>
          <a:bodyPr/>
          <a:lstStyle>
            <a:lvl3pPr marL="542131" indent="-146843"/>
            <a:lvl4pPr marL="659606" indent="-146843"/>
            <a:lvl5pPr marL="1115130" indent="-261055"/>
          </a:lstStyle>
          <a:p>
            <a:pPr/>
            <a:r>
              <a:t>Body Level One</a:t>
            </a:r>
          </a:p>
          <a:p>
            <a:pPr lvl="1"/>
            <a:r>
              <a:t>Body Level Two</a:t>
            </a:r>
          </a:p>
          <a:p>
            <a:pPr lvl="2"/>
            <a:r>
              <a:t>Body Level Three</a:t>
            </a:r>
          </a:p>
          <a:p>
            <a:pPr lvl="3"/>
            <a:r>
              <a:t>Body Level Four</a:t>
            </a:r>
          </a:p>
          <a:p>
            <a:pPr lvl="4"/>
            <a:r>
              <a:t>Body Level Five</a:t>
            </a:r>
          </a:p>
        </p:txBody>
      </p:sp>
      <p:sp>
        <p:nvSpPr>
          <p:cNvPr id="105" name="Rectangle 9"/>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13"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14" name="Picture 9" descr="Picture 9"/>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5" name="Rectangle 10"/>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16" name="Body Level One…"/>
          <p:cNvSpPr txBox="1"/>
          <p:nvPr>
            <p:ph type="body" sz="quarter" idx="1"/>
          </p:nvPr>
        </p:nvSpPr>
        <p:spPr>
          <a:xfrm>
            <a:off x="609600" y="1479569"/>
            <a:ext cx="5386917" cy="639763"/>
          </a:xfrm>
          <a:prstGeom prst="rect">
            <a:avLst/>
          </a:prstGeom>
        </p:spPr>
        <p:txBody>
          <a:bodyPr anchor="b"/>
          <a:lstStyle>
            <a:lvl1pPr marL="0" indent="0">
              <a:spcBef>
                <a:spcPts val="500"/>
              </a:spcBef>
              <a:buSzTx/>
              <a:buNone/>
              <a:defRPr sz="2200">
                <a:latin typeface="Arial Narrow"/>
                <a:ea typeface="Arial Narrow"/>
                <a:cs typeface="Arial Narrow"/>
                <a:sym typeface="Arial Narrow"/>
              </a:defRPr>
            </a:lvl1pPr>
            <a:lvl2pPr marL="0" indent="457200">
              <a:spcBef>
                <a:spcPts val="500"/>
              </a:spcBef>
              <a:buSzTx/>
              <a:buNone/>
              <a:defRPr sz="2200">
                <a:latin typeface="Arial Narrow"/>
                <a:ea typeface="Arial Narrow"/>
                <a:cs typeface="Arial Narrow"/>
                <a:sym typeface="Arial Narrow"/>
              </a:defRPr>
            </a:lvl2pPr>
            <a:lvl3pPr marL="0" indent="914400">
              <a:spcBef>
                <a:spcPts val="500"/>
              </a:spcBef>
              <a:buSzTx/>
              <a:buNone/>
              <a:defRPr sz="2200">
                <a:latin typeface="Arial Narrow"/>
                <a:ea typeface="Arial Narrow"/>
                <a:cs typeface="Arial Narrow"/>
                <a:sym typeface="Arial Narrow"/>
              </a:defRPr>
            </a:lvl3pPr>
            <a:lvl4pPr marL="0" indent="1371600">
              <a:spcBef>
                <a:spcPts val="500"/>
              </a:spcBef>
              <a:buSzTx/>
              <a:buNone/>
              <a:defRPr sz="2200">
                <a:latin typeface="Arial Narrow"/>
                <a:ea typeface="Arial Narrow"/>
                <a:cs typeface="Arial Narrow"/>
                <a:sym typeface="Arial Narrow"/>
              </a:defRPr>
            </a:lvl4pPr>
            <a:lvl5pPr marL="0" indent="1828800">
              <a:spcBef>
                <a:spcPts val="500"/>
              </a:spcBef>
              <a:buSzTx/>
              <a:buNone/>
              <a:defRPr sz="2200">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17" name="Text Placeholder 4"/>
          <p:cNvSpPr/>
          <p:nvPr>
            <p:ph type="body" sz="quarter" idx="13"/>
          </p:nvPr>
        </p:nvSpPr>
        <p:spPr>
          <a:xfrm>
            <a:off x="6193368" y="1479569"/>
            <a:ext cx="5389034" cy="639763"/>
          </a:xfrm>
          <a:prstGeom prst="rect">
            <a:avLst/>
          </a:prstGeom>
        </p:spPr>
        <p:txBody>
          <a:bodyPr anchor="b"/>
          <a:lstStyle/>
          <a:p>
            <a:pPr marL="0" indent="0">
              <a:spcBef>
                <a:spcPts val="500"/>
              </a:spcBef>
              <a:buSzTx/>
              <a:buNone/>
              <a:defRPr sz="2200">
                <a:latin typeface="Arial Narrow"/>
                <a:ea typeface="Arial Narrow"/>
                <a:cs typeface="Arial Narrow"/>
                <a:sym typeface="Arial Narrow"/>
              </a:defRPr>
            </a:pPr>
          </a:p>
        </p:txBody>
      </p:sp>
      <p:sp>
        <p:nvSpPr>
          <p:cNvPr id="118" name="Title Text"/>
          <p:cNvSpPr txBox="1"/>
          <p:nvPr>
            <p:ph type="title"/>
          </p:nvPr>
        </p:nvSpPr>
        <p:spPr>
          <a:prstGeom prst="rect">
            <a:avLst/>
          </a:prstGeom>
        </p:spPr>
        <p:txBody>
          <a:bodyPr/>
          <a:lstStyle/>
          <a:p>
            <a:pPr/>
            <a:r>
              <a:t>Title Text</a:t>
            </a:r>
          </a:p>
        </p:txBody>
      </p:sp>
      <p:sp>
        <p:nvSpPr>
          <p:cNvPr id="119" name="Rectangle 1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27"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12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9" name="Rectangle 10"/>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130" name="Title Text"/>
          <p:cNvSpPr txBox="1"/>
          <p:nvPr>
            <p:ph type="title"/>
          </p:nvPr>
        </p:nvSpPr>
        <p:spPr>
          <a:prstGeom prst="rect">
            <a:avLst/>
          </a:prstGeom>
        </p:spPr>
        <p:txBody>
          <a:bodyPr/>
          <a:lstStyle/>
          <a:p>
            <a:pPr/>
            <a:r>
              <a:t>Title Text</a:t>
            </a:r>
          </a:p>
        </p:txBody>
      </p:sp>
      <p:sp>
        <p:nvSpPr>
          <p:cNvPr id="131" name="Rectangle 7"/>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5"/>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pic>
        <p:nvPicPr>
          <p:cNvPr id="3"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 name="Title Text"/>
          <p:cNvSpPr txBox="1"/>
          <p:nvPr>
            <p:ph type="title"/>
          </p:nvPr>
        </p:nvSpPr>
        <p:spPr>
          <a:xfrm>
            <a:off x="609600" y="441465"/>
            <a:ext cx="10972800" cy="41903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Body Level One…"/>
          <p:cNvSpPr txBox="1"/>
          <p:nvPr>
            <p:ph type="body" idx="1"/>
          </p:nvPr>
        </p:nvSpPr>
        <p:spPr>
          <a:xfrm>
            <a:off x="609600" y="1312638"/>
            <a:ext cx="10972800" cy="481352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Rectangle 10"/>
          <p:cNvSpPr/>
          <p:nvPr/>
        </p:nvSpPr>
        <p:spPr>
          <a:xfrm>
            <a:off x="5085634" y="6445801"/>
            <a:ext cx="2020736" cy="45720"/>
          </a:xfrm>
          <a:prstGeom prst="rect">
            <a:avLst/>
          </a:prstGeom>
          <a:solidFill>
            <a:srgbClr val="9A9C9F"/>
          </a:solidFill>
          <a:ln w="12700">
            <a:miter lim="400000"/>
          </a:ln>
        </p:spPr>
        <p:txBody>
          <a:bodyPr lIns="45719" rIns="45719" anchor="ctr"/>
          <a:lstStyle/>
          <a:p>
            <a:pPr algn="ctr">
              <a:defRPr>
                <a:solidFill>
                  <a:srgbClr val="FFFFFF"/>
                </a:solidFill>
              </a:defRPr>
            </a:pPr>
          </a:p>
        </p:txBody>
      </p:sp>
      <p:sp>
        <p:nvSpPr>
          <p:cNvPr id="7" name="Rectangle 4"/>
          <p:cNvSpPr/>
          <p:nvPr/>
        </p:nvSpPr>
        <p:spPr>
          <a:xfrm>
            <a:off x="0" y="1150938"/>
            <a:ext cx="12192000" cy="45720"/>
          </a:xfrm>
          <a:prstGeom prst="rect">
            <a:avLst/>
          </a:prstGeom>
          <a:solidFill>
            <a:srgbClr val="00588D"/>
          </a:solidFill>
          <a:ln>
            <a:solidFill>
              <a:srgbClr val="4A7EBB"/>
            </a:solidFill>
          </a:ln>
        </p:spPr>
        <p:txBody>
          <a:bodyPr lIns="45719" rIns="45719" anchor="ctr"/>
          <a:lstStyle/>
          <a:p>
            <a:pPr algn="ctr">
              <a:defRPr>
                <a:solidFill>
                  <a:srgbClr val="FFFFFF"/>
                </a:solidFill>
              </a:defRPr>
            </a:pPr>
          </a:p>
        </p:txBody>
      </p:sp>
      <p:sp>
        <p:nvSpPr>
          <p:cNvPr id="8" name="Slide Number"/>
          <p:cNvSpPr txBox="1"/>
          <p:nvPr>
            <p:ph type="sldNum" sz="quarter" idx="2"/>
          </p:nvPr>
        </p:nvSpPr>
        <p:spPr>
          <a:xfrm>
            <a:off x="5964009" y="6449293"/>
            <a:ext cx="263982" cy="269241"/>
          </a:xfrm>
          <a:prstGeom prst="rect">
            <a:avLst/>
          </a:prstGeom>
          <a:ln w="12700">
            <a:miter lim="400000"/>
          </a:ln>
        </p:spPr>
        <p:txBody>
          <a:bodyPr wrap="none" lIns="45719" rIns="45719" anchor="ctr">
            <a:spAutoFit/>
          </a:bodyPr>
          <a:lstStyle>
            <a:lvl1pPr algn="ct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1pPr>
      <a:lvl2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2pPr>
      <a:lvl3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3pPr>
      <a:lvl4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4pPr>
      <a:lvl5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5pPr>
      <a:lvl6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6pPr>
      <a:lvl7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7pPr>
      <a:lvl8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8pPr>
      <a:lvl9pPr marL="0" marR="0" indent="0" algn="ctr" defTabSz="457200" rtl="0" latinLnBrk="0">
        <a:lnSpc>
          <a:spcPct val="100000"/>
        </a:lnSpc>
        <a:spcBef>
          <a:spcPts val="0"/>
        </a:spcBef>
        <a:spcAft>
          <a:spcPts val="0"/>
        </a:spcAft>
        <a:buClrTx/>
        <a:buSzTx/>
        <a:buFontTx/>
        <a:buNone/>
        <a:tabLst/>
        <a:defRPr b="1" baseline="0" cap="all" i="0" spc="0" strike="noStrike" sz="3100" u="none">
          <a:ln>
            <a:noFill/>
          </a:ln>
          <a:solidFill>
            <a:srgbClr val="FFFFFF"/>
          </a:solidFill>
          <a:uFillTx/>
          <a:latin typeface="Arial Narrow"/>
          <a:ea typeface="Arial Narrow"/>
          <a:cs typeface="Arial Narrow"/>
          <a:sym typeface="Arial Narrow"/>
        </a:defRPr>
      </a:lvl9pPr>
    </p:titleStyle>
    <p:bodyStyle>
      <a:lvl1pPr marL="223838" marR="0" indent="-223838" algn="l" defTabSz="457200" rtl="0" latinLnBrk="0">
        <a:lnSpc>
          <a:spcPct val="100000"/>
        </a:lnSpc>
        <a:spcBef>
          <a:spcPts val="400"/>
        </a:spcBef>
        <a:spcAft>
          <a:spcPts val="0"/>
        </a:spcAft>
        <a:buClrTx/>
        <a:buSzPct val="110000"/>
        <a:buFontTx/>
        <a:buChar char="▪"/>
        <a:tabLst/>
        <a:defRPr b="1" baseline="0" cap="none" i="0" spc="0" strike="noStrike" sz="2000" u="none">
          <a:ln>
            <a:noFill/>
          </a:ln>
          <a:solidFill>
            <a:srgbClr val="000000"/>
          </a:solidFill>
          <a:uFillTx/>
          <a:latin typeface="Arial"/>
          <a:ea typeface="Arial"/>
          <a:cs typeface="Arial"/>
          <a:sym typeface="Arial"/>
        </a:defRPr>
      </a:lvl1pPr>
      <a:lvl2pPr marL="438150" marR="0" indent="-214312" algn="l" defTabSz="457200" rtl="0" latinLnBrk="0">
        <a:lnSpc>
          <a:spcPct val="100000"/>
        </a:lnSpc>
        <a:spcBef>
          <a:spcPts val="400"/>
        </a:spcBef>
        <a:spcAft>
          <a:spcPts val="0"/>
        </a:spcAft>
        <a:buClrTx/>
        <a:buSzPct val="120000"/>
        <a:buFontTx/>
        <a:buChar char="•"/>
        <a:tabLst/>
        <a:defRPr b="1" baseline="0" cap="none" i="0" spc="0" strike="noStrike" sz="2000" u="none">
          <a:ln>
            <a:noFill/>
          </a:ln>
          <a:solidFill>
            <a:srgbClr val="000000"/>
          </a:solidFill>
          <a:uFillTx/>
          <a:latin typeface="Arial"/>
          <a:ea typeface="Arial"/>
          <a:cs typeface="Arial"/>
          <a:sym typeface="Arial"/>
        </a:defRPr>
      </a:lvl2pPr>
      <a:lvl3pPr marL="673100" marR="0" indent="-214312"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3pPr>
      <a:lvl4pPr marL="842565" marR="0" indent="-212328"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4pPr>
      <a:lvl5pPr marL="1147762" marR="0" indent="-293687"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5pPr>
      <a:lvl6pPr marL="2514600" marR="0" indent="-228600"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6pPr>
      <a:lvl7pPr marL="2971800" marR="0" indent="-228600"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7pPr>
      <a:lvl8pPr marL="3429000" marR="0" indent="-228600"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8pPr>
      <a:lvl9pPr marL="3886200" marR="0" indent="-228600" algn="l" defTabSz="457200" rtl="0" latinLnBrk="0">
        <a:lnSpc>
          <a:spcPct val="100000"/>
        </a:lnSpc>
        <a:spcBef>
          <a:spcPts val="400"/>
        </a:spcBef>
        <a:spcAft>
          <a:spcPts val="0"/>
        </a:spcAft>
        <a:buClrTx/>
        <a:buSzPct val="100000"/>
        <a:buFontTx/>
        <a:buChar char="•"/>
        <a:tabLst/>
        <a:defRPr b="1" baseline="0" cap="none" i="0" spc="0" strike="noStrike" sz="2000" u="none">
          <a:ln>
            <a:noFill/>
          </a:ln>
          <a:solidFill>
            <a:srgbClr val="000000"/>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ledford@redhat.com" TargetMode="Externa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 Id="rId3" Type="http://schemas.openxmlformats.org/officeDocument/2006/relationships/image" Target="../media/image4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 Id="rId3" Type="http://schemas.openxmlformats.org/officeDocument/2006/relationships/image" Target="../media/image5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 Id="rId3" Type="http://schemas.openxmlformats.org/officeDocument/2006/relationships/image" Target="../media/image5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 Id="rId3" Type="http://schemas.openxmlformats.org/officeDocument/2006/relationships/image" Target="../media/image5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0.png"/><Relationship Id="rId3" Type="http://schemas.openxmlformats.org/officeDocument/2006/relationships/image" Target="../media/image6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virtualbox.org/wiki/Downloads"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soredirect.centos.org/centos/7/isos/x86_64/CentOS-7-x86_64-DVD-1810.iso" TargetMode="External"/><Relationship Id="rId3" Type="http://schemas.openxmlformats.org/officeDocument/2006/relationships/hyperlink" Target="https://cdimage.debian.org/debian-cd/current/amd64/iso-cd/debian-9.7.0-amd64-netinst.iso" TargetMode="External"/><Relationship Id="rId4" Type="http://schemas.openxmlformats.org/officeDocument/2006/relationships/hyperlink" Target="https://download.fedoraproject.org/pub/fedora/linux/releases/29/Server/x86_64/iso/Fedora-Server-dvd-x86_64-29-1.2.iso" TargetMode="External"/><Relationship Id="rId5" Type="http://schemas.openxmlformats.org/officeDocument/2006/relationships/hyperlink" Target="https://download.opensuse.org/distribution/leap/15.0/iso/openSUSE-Leap-15.0-DVD-x86_64.iso" TargetMode="External"/><Relationship Id="rId6" Type="http://schemas.openxmlformats.org/officeDocument/2006/relationships/hyperlink" Target="https://www.suse.com/products/server/hpc/download/" TargetMode="External"/><Relationship Id="rId7" Type="http://schemas.openxmlformats.org/officeDocument/2006/relationships/hyperlink" Target="http://releases.ubuntu.com/18.04/ubuntu-18.04.1.0-live-server-amd64.iso"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5"/>
          <p:cNvSpPr txBox="1"/>
          <p:nvPr>
            <p:ph type="ctrTitle"/>
          </p:nvPr>
        </p:nvSpPr>
        <p:spPr>
          <a:xfrm>
            <a:off x="1524000" y="3279038"/>
            <a:ext cx="9144000" cy="1264494"/>
          </a:xfrm>
          <a:prstGeom prst="rect">
            <a:avLst/>
          </a:prstGeom>
        </p:spPr>
        <p:txBody>
          <a:bodyPr/>
          <a:lstStyle>
            <a:lvl1pPr defTabSz="425195">
              <a:defRPr sz="3999"/>
            </a:lvl1pPr>
            <a:lvl2pPr defTabSz="425195">
              <a:defRPr sz="3999"/>
            </a:lvl2pPr>
          </a:lstStyle>
          <a:p>
            <a:pPr/>
            <a:r>
              <a:t>Building a virtual cluster</a:t>
            </a:r>
          </a:p>
          <a:p>
            <a:pPr lvl="1"/>
            <a:r>
              <a:t>Tutorial Day 1</a:t>
            </a:r>
          </a:p>
        </p:txBody>
      </p:sp>
      <p:sp>
        <p:nvSpPr>
          <p:cNvPr id="172" name="Subtitle 6"/>
          <p:cNvSpPr txBox="1"/>
          <p:nvPr>
            <p:ph type="subTitle" sz="quarter" idx="1"/>
          </p:nvPr>
        </p:nvSpPr>
        <p:spPr>
          <a:xfrm>
            <a:off x="0" y="4669970"/>
            <a:ext cx="12192000" cy="567140"/>
          </a:xfrm>
          <a:prstGeom prst="rect">
            <a:avLst/>
          </a:prstGeom>
        </p:spPr>
        <p:txBody>
          <a:bodyPr/>
          <a:lstStyle/>
          <a:p>
            <a:pPr/>
            <a:r>
              <a:t>Doug Ledford &lt;</a:t>
            </a:r>
            <a:r>
              <a:rPr>
                <a:hlinkClick r:id="rId2" invalidUrl="" action="" tgtFrame="" tooltip="" history="1" highlightClick="0" endSnd="0"/>
              </a:rPr>
              <a:t>dledford@redhat.com</a:t>
            </a:r>
            <a:r>
              <a:t>&gt;</a:t>
            </a:r>
          </a:p>
        </p:txBody>
      </p:sp>
      <p:pic>
        <p:nvPicPr>
          <p:cNvPr id="173" name="Logo_RH_RGB_Reverse.png" descr="Logo_RH_RGB_Reverse.png"/>
          <p:cNvPicPr>
            <a:picLocks noChangeAspect="1"/>
          </p:cNvPicPr>
          <p:nvPr/>
        </p:nvPicPr>
        <p:blipFill>
          <a:blip r:embed="rId3">
            <a:extLst/>
          </a:blip>
          <a:stretch>
            <a:fillRect/>
          </a:stretch>
        </p:blipFill>
        <p:spPr>
          <a:xfrm>
            <a:off x="4672320" y="5363548"/>
            <a:ext cx="2847360" cy="91457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25" name="Title 3"/>
          <p:cNvSpPr txBox="1"/>
          <p:nvPr>
            <p:ph type="title"/>
          </p:nvPr>
        </p:nvSpPr>
        <p:spPr>
          <a:xfrm>
            <a:off x="609600" y="253294"/>
            <a:ext cx="10972800" cy="419032"/>
          </a:xfrm>
          <a:prstGeom prst="rect">
            <a:avLst/>
          </a:prstGeom>
        </p:spPr>
        <p:txBody>
          <a:bodyPr/>
          <a:lstStyle>
            <a:lvl1pPr defTabSz="338327">
              <a:defRPr sz="2294"/>
            </a:lvl1pPr>
          </a:lstStyle>
          <a:p>
            <a:pPr/>
            <a:r>
              <a:t>Virtualbox initial setup</a:t>
            </a:r>
          </a:p>
        </p:txBody>
      </p:sp>
      <p:sp>
        <p:nvSpPr>
          <p:cNvPr id="226"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VirtualBox 6.0.4</a:t>
            </a:r>
          </a:p>
        </p:txBody>
      </p:sp>
      <p:sp>
        <p:nvSpPr>
          <p:cNvPr id="227"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a:spcBef>
                <a:spcPts val="200"/>
              </a:spcBef>
              <a:buSzTx/>
              <a:buNone/>
              <a:defRPr sz="1600">
                <a:solidFill>
                  <a:srgbClr val="FFFFFF"/>
                </a:solidFill>
              </a:defRPr>
            </a:pPr>
            <a:r>
              <a:t>The next thing we need to do is install the Extension pack that we downloaded with VirtualBox itself.</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Without this, we won’t have USB2 or USB3 support, and the best pointer method in clients requires this.</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Simply click on the green + symbol and select the location of the file you already downloaded to install the extension pack.</a:t>
            </a:r>
          </a:p>
        </p:txBody>
      </p:sp>
      <p:sp>
        <p:nvSpPr>
          <p:cNvPr id="228"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9" name="Screenshot 2019-02-07 16.05.59.png" descr="Screenshot 2019-02-07 16.05.59.png"/>
          <p:cNvPicPr>
            <a:picLocks noChangeAspect="1"/>
          </p:cNvPicPr>
          <p:nvPr/>
        </p:nvPicPr>
        <p:blipFill>
          <a:blip r:embed="rId2">
            <a:extLst/>
          </a:blip>
          <a:stretch>
            <a:fillRect/>
          </a:stretch>
        </p:blipFill>
        <p:spPr>
          <a:xfrm>
            <a:off x="4154338" y="1543961"/>
            <a:ext cx="6959601" cy="45593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32" name="Title 3"/>
          <p:cNvSpPr txBox="1"/>
          <p:nvPr>
            <p:ph type="title"/>
          </p:nvPr>
        </p:nvSpPr>
        <p:spPr>
          <a:xfrm>
            <a:off x="609600" y="253294"/>
            <a:ext cx="10972800" cy="419032"/>
          </a:xfrm>
          <a:prstGeom prst="rect">
            <a:avLst/>
          </a:prstGeom>
        </p:spPr>
        <p:txBody>
          <a:bodyPr/>
          <a:lstStyle>
            <a:lvl1pPr defTabSz="338327">
              <a:defRPr sz="2294"/>
            </a:lvl1pPr>
          </a:lstStyle>
          <a:p>
            <a:pPr/>
            <a:r>
              <a:t>Virtualbox initial setup</a:t>
            </a:r>
          </a:p>
        </p:txBody>
      </p:sp>
      <p:sp>
        <p:nvSpPr>
          <p:cNvPr id="233"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VirtualBox 6.0.4</a:t>
            </a:r>
          </a:p>
        </p:txBody>
      </p:sp>
      <p:sp>
        <p:nvSpPr>
          <p:cNvPr id="234"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448055">
              <a:spcBef>
                <a:spcPts val="200"/>
              </a:spcBef>
              <a:buSzTx/>
              <a:buNone/>
              <a:defRPr sz="1568">
                <a:solidFill>
                  <a:srgbClr val="FFFFFF"/>
                </a:solidFill>
              </a:defRPr>
            </a:pPr>
            <a:r>
              <a:t>Next we need to go back to the Tools bar and select Network</a:t>
            </a:r>
          </a:p>
          <a:p>
            <a:pPr marL="0" indent="0" defTabSz="448055">
              <a:spcBef>
                <a:spcPts val="200"/>
              </a:spcBef>
              <a:buSzTx/>
              <a:buNone/>
              <a:defRPr sz="1568">
                <a:solidFill>
                  <a:srgbClr val="FFFFFF"/>
                </a:solidFill>
              </a:defRPr>
            </a:pPr>
          </a:p>
          <a:p>
            <a:pPr marL="0" indent="0" defTabSz="448055">
              <a:spcBef>
                <a:spcPts val="200"/>
              </a:spcBef>
              <a:buSzTx/>
              <a:buNone/>
              <a:defRPr sz="1568">
                <a:solidFill>
                  <a:srgbClr val="FFFFFF"/>
                </a:solidFill>
              </a:defRPr>
            </a:pPr>
            <a:r>
              <a:t>On the Network screen, we need to create two new networks.  Go ahead and disable the DHCP server on these networks too.  These will be used as the internal RDMA capable networks.</a:t>
            </a:r>
          </a:p>
          <a:p>
            <a:pPr marL="0" indent="0" defTabSz="448055">
              <a:spcBef>
                <a:spcPts val="200"/>
              </a:spcBef>
              <a:buSzTx/>
              <a:buNone/>
              <a:defRPr sz="1568">
                <a:solidFill>
                  <a:srgbClr val="FFFFFF"/>
                </a:solidFill>
              </a:defRPr>
            </a:pPr>
          </a:p>
          <a:p>
            <a:pPr marL="0" indent="0" defTabSz="448055">
              <a:spcBef>
                <a:spcPts val="200"/>
              </a:spcBef>
              <a:buSzTx/>
              <a:buNone/>
              <a:defRPr sz="1568">
                <a:solidFill>
                  <a:srgbClr val="FFFFFF"/>
                </a:solidFill>
              </a:defRPr>
            </a:pPr>
            <a:r>
              <a:t>When done, click the Tools/Welcome button to get back to the Welcome screen so we can add our first machine profile.</a:t>
            </a:r>
          </a:p>
        </p:txBody>
      </p:sp>
      <p:sp>
        <p:nvSpPr>
          <p:cNvPr id="235"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6" name="Screenshot 2019-02-08 14.40.20.png" descr="Screenshot 2019-02-08 14.40.20.png"/>
          <p:cNvPicPr>
            <a:picLocks noChangeAspect="1"/>
          </p:cNvPicPr>
          <p:nvPr/>
        </p:nvPicPr>
        <p:blipFill>
          <a:blip r:embed="rId2">
            <a:extLst/>
          </a:blip>
          <a:stretch>
            <a:fillRect/>
          </a:stretch>
        </p:blipFill>
        <p:spPr>
          <a:xfrm>
            <a:off x="3230512" y="2250798"/>
            <a:ext cx="8801089" cy="2915070"/>
          </a:xfrm>
          <a:prstGeom prst="rect">
            <a:avLst/>
          </a:prstGeom>
          <a:ln w="12700">
            <a:miter lim="400000"/>
          </a:ln>
        </p:spPr>
      </p:pic>
      <p:pic>
        <p:nvPicPr>
          <p:cNvPr id="237" name="Screenshot 2019-02-21 15.37.56.png" descr="Screenshot 2019-02-21 15.37.56.png"/>
          <p:cNvPicPr>
            <a:picLocks noChangeAspect="1"/>
          </p:cNvPicPr>
          <p:nvPr/>
        </p:nvPicPr>
        <p:blipFill>
          <a:blip r:embed="rId3">
            <a:extLst/>
          </a:blip>
          <a:stretch>
            <a:fillRect/>
          </a:stretch>
        </p:blipFill>
        <p:spPr>
          <a:xfrm>
            <a:off x="3808356" y="2444682"/>
            <a:ext cx="7645401" cy="25273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34">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36"/>
                                        </p:tgtEl>
                                        <p:attrNameLst>
                                          <p:attrName>style.visibility</p:attrName>
                                        </p:attrNameLst>
                                      </p:cBhvr>
                                      <p:to>
                                        <p:strVal val="visible"/>
                                      </p:to>
                                    </p:set>
                                    <p:anim calcmode="lin" valueType="num">
                                      <p:cBhvr>
                                        <p:cTn id="15" dur="1000" fill="hold"/>
                                        <p:tgtEl>
                                          <p:spTgt spid="236"/>
                                        </p:tgtEl>
                                        <p:attrNameLst>
                                          <p:attrName>ppt_x</p:attrName>
                                        </p:attrNameLst>
                                      </p:cBhvr>
                                      <p:tavLst>
                                        <p:tav tm="0">
                                          <p:val>
                                            <p:strVal val="0-#ppt_w/2"/>
                                          </p:val>
                                        </p:tav>
                                        <p:tav tm="100000">
                                          <p:val>
                                            <p:strVal val="#ppt_x"/>
                                          </p:val>
                                        </p:tav>
                                      </p:tavLst>
                                    </p:anim>
                                    <p:anim calcmode="lin" valueType="num">
                                      <p:cBhvr>
                                        <p:cTn id="16" dur="1000" fill="hold"/>
                                        <p:tgtEl>
                                          <p:spTgt spid="23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4">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34">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36"/>
                                        </p:tgtEl>
                                        <p:attrNameLst>
                                          <p:attrName>ppt_x</p:attrName>
                                        </p:attrNameLst>
                                      </p:cBhvr>
                                      <p:tavLst>
                                        <p:tav tm="0">
                                          <p:val>
                                            <p:strVal val="ppt_x"/>
                                          </p:val>
                                        </p:tav>
                                        <p:tav tm="100000">
                                          <p:val>
                                            <p:strVal val="1+ppt_w/2"/>
                                          </p:val>
                                        </p:tav>
                                      </p:tavLst>
                                    </p:anim>
                                    <p:anim calcmode="lin" valueType="num">
                                      <p:cBhvr>
                                        <p:cTn id="27" dur="1000" fill="hold"/>
                                        <p:tgtEl>
                                          <p:spTgt spid="236"/>
                                        </p:tgtEl>
                                        <p:attrNameLst>
                                          <p:attrName>ppt_y</p:attrName>
                                        </p:attrNameLst>
                                      </p:cBhvr>
                                      <p:tavLst>
                                        <p:tav tm="0">
                                          <p:val>
                                            <p:strVal val="ppt_y"/>
                                          </p:val>
                                        </p:tav>
                                        <p:tav tm="100000">
                                          <p:val>
                                            <p:strVal val="ppt_y"/>
                                          </p:val>
                                        </p:tav>
                                      </p:tavLst>
                                    </p:anim>
                                    <p:set>
                                      <p:cBhvr>
                                        <p:cTn id="28" fill="hold">
                                          <p:stCondLst>
                                            <p:cond delay="999"/>
                                          </p:stCondLst>
                                        </p:cTn>
                                        <p:tgtEl>
                                          <p:spTgt spid="236"/>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37"/>
                                        </p:tgtEl>
                                        <p:attrNameLst>
                                          <p:attrName>style.visibility</p:attrName>
                                        </p:attrNameLst>
                                      </p:cBhvr>
                                      <p:to>
                                        <p:strVal val="visible"/>
                                      </p:to>
                                    </p:set>
                                    <p:anim calcmode="lin" valueType="num">
                                      <p:cBhvr>
                                        <p:cTn id="32" dur="1000" fill="hold"/>
                                        <p:tgtEl>
                                          <p:spTgt spid="237"/>
                                        </p:tgtEl>
                                        <p:attrNameLst>
                                          <p:attrName>ppt_x</p:attrName>
                                        </p:attrNameLst>
                                      </p:cBhvr>
                                      <p:tavLst>
                                        <p:tav tm="0">
                                          <p:val>
                                            <p:strVal val="0-#ppt_w/2"/>
                                          </p:val>
                                        </p:tav>
                                        <p:tav tm="100000">
                                          <p:val>
                                            <p:strVal val="#ppt_x"/>
                                          </p:val>
                                        </p:tav>
                                      </p:tavLst>
                                    </p:anim>
                                    <p:anim calcmode="lin" valueType="num">
                                      <p:cBhvr>
                                        <p:cTn id="33" dur="1000" fill="hold"/>
                                        <p:tgtEl>
                                          <p:spTgt spid="237"/>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Class="entr" nodeType="afterEffect" presetSubtype="0" presetID="1" grpId="1" fill="hold">
                                  <p:stCondLst>
                                    <p:cond delay="5000"/>
                                  </p:stCondLst>
                                  <p:iterate type="el" backwards="0">
                                    <p:tmAbs val="0"/>
                                  </p:iterate>
                                  <p:childTnLst>
                                    <p:set>
                                      <p:cBhvr>
                                        <p:cTn id="36" fill="hold"/>
                                        <p:tgtEl>
                                          <p:spTgt spid="2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P build="whole" bldLvl="1" animBg="1" rev="0" advAuto="0" spid="236" grpId="2"/>
      <p:bldP build="whole" bldLvl="1" animBg="1" rev="0" advAuto="0" spid="236" grpId="3"/>
      <p:bldP build="whole" bldLvl="1" animBg="1" rev="0" advAuto="0" spid="237" grpId="4"/>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40" name="Title 3"/>
          <p:cNvSpPr txBox="1"/>
          <p:nvPr>
            <p:ph type="title"/>
          </p:nvPr>
        </p:nvSpPr>
        <p:spPr>
          <a:prstGeom prst="rect">
            <a:avLst/>
          </a:prstGeom>
        </p:spPr>
        <p:txBody>
          <a:bodyPr/>
          <a:lstStyle/>
          <a:p>
            <a:pPr/>
            <a:r>
              <a:t>MAchine profiles</a:t>
            </a:r>
          </a:p>
        </p:txBody>
      </p:sp>
      <p:sp>
        <p:nvSpPr>
          <p:cNvPr id="241"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44" name="Title 3"/>
          <p:cNvSpPr txBox="1"/>
          <p:nvPr>
            <p:ph type="title"/>
          </p:nvPr>
        </p:nvSpPr>
        <p:spPr>
          <a:xfrm>
            <a:off x="609600" y="253294"/>
            <a:ext cx="10972800" cy="419032"/>
          </a:xfrm>
          <a:prstGeom prst="rect">
            <a:avLst/>
          </a:prstGeom>
        </p:spPr>
        <p:txBody>
          <a:bodyPr/>
          <a:lstStyle>
            <a:lvl1pPr defTabSz="338327">
              <a:defRPr sz="2294"/>
            </a:lvl1pPr>
          </a:lstStyle>
          <a:p>
            <a:pPr/>
            <a:r>
              <a:t>Creating the head node</a:t>
            </a:r>
          </a:p>
        </p:txBody>
      </p:sp>
      <p:sp>
        <p:nvSpPr>
          <p:cNvPr id="245"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Using Expert Mode</a:t>
            </a:r>
          </a:p>
        </p:txBody>
      </p:sp>
      <p:sp>
        <p:nvSpPr>
          <p:cNvPr id="246"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393192">
              <a:spcBef>
                <a:spcPts val="200"/>
              </a:spcBef>
              <a:buSzTx/>
              <a:buNone/>
              <a:defRPr sz="1376">
                <a:solidFill>
                  <a:srgbClr val="FFFFFF"/>
                </a:solidFill>
              </a:defRPr>
            </a:pPr>
            <a:r>
              <a:t>Click on the New button to add a new machine profile.</a:t>
            </a:r>
          </a:p>
          <a:p>
            <a:pPr marL="0" indent="0" defTabSz="393192">
              <a:spcBef>
                <a:spcPts val="200"/>
              </a:spcBef>
              <a:buSzTx/>
              <a:buNone/>
              <a:defRPr sz="1376">
                <a:solidFill>
                  <a:srgbClr val="FFFFFF"/>
                </a:solidFill>
              </a:defRPr>
            </a:pPr>
          </a:p>
          <a:p>
            <a:pPr marL="0" indent="0" defTabSz="393192">
              <a:spcBef>
                <a:spcPts val="200"/>
              </a:spcBef>
              <a:buSzTx/>
              <a:buNone/>
              <a:defRPr sz="1376">
                <a:solidFill>
                  <a:srgbClr val="FFFFFF"/>
                </a:solidFill>
              </a:defRPr>
            </a:pPr>
            <a:r>
              <a:t>The window is going to come up in Guided mode.  Just immediately select Expert mode instead.</a:t>
            </a:r>
          </a:p>
          <a:p>
            <a:pPr marL="0" indent="0" defTabSz="393192">
              <a:spcBef>
                <a:spcPts val="200"/>
              </a:spcBef>
              <a:buSzTx/>
              <a:buNone/>
              <a:defRPr sz="1376">
                <a:solidFill>
                  <a:srgbClr val="FFFFFF"/>
                </a:solidFill>
              </a:defRPr>
            </a:pPr>
          </a:p>
          <a:p>
            <a:pPr marL="0" indent="0" defTabSz="393192">
              <a:spcBef>
                <a:spcPts val="200"/>
              </a:spcBef>
              <a:buSzTx/>
              <a:buNone/>
              <a:defRPr sz="1376">
                <a:solidFill>
                  <a:srgbClr val="FFFFFF"/>
                </a:solidFill>
              </a:defRPr>
            </a:pPr>
            <a:r>
              <a:t>In Expert mode, we can select items that make sense for our custom machines.  The options here are reasonable for a head node.  Once you click Create, you will be allowed to specify options for the virtual hard drive.</a:t>
            </a:r>
          </a:p>
          <a:p>
            <a:pPr marL="0" indent="0" defTabSz="393192">
              <a:spcBef>
                <a:spcPts val="200"/>
              </a:spcBef>
              <a:buSzTx/>
              <a:buNone/>
              <a:defRPr sz="1376">
                <a:solidFill>
                  <a:srgbClr val="FFFFFF"/>
                </a:solidFill>
              </a:defRPr>
            </a:pPr>
          </a:p>
          <a:p>
            <a:pPr marL="0" indent="0" defTabSz="393192">
              <a:spcBef>
                <a:spcPts val="200"/>
              </a:spcBef>
              <a:buSzTx/>
              <a:buNone/>
              <a:defRPr sz="1376">
                <a:solidFill>
                  <a:srgbClr val="FFFFFF"/>
                </a:solidFill>
              </a:defRPr>
            </a:pPr>
            <a:r>
              <a:t>The options here are, again, reasonable for our head node’s virtual disk. Click Create to finalize our new head node.</a:t>
            </a:r>
          </a:p>
        </p:txBody>
      </p:sp>
      <p:sp>
        <p:nvSpPr>
          <p:cNvPr id="24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 name="Screenshot 2019-02-07 16.04.18.png" descr="Screenshot 2019-02-07 16.04.18.png"/>
          <p:cNvPicPr>
            <a:picLocks noChangeAspect="1"/>
          </p:cNvPicPr>
          <p:nvPr/>
        </p:nvPicPr>
        <p:blipFill>
          <a:blip r:embed="rId2">
            <a:extLst/>
          </a:blip>
          <a:stretch>
            <a:fillRect/>
          </a:stretch>
        </p:blipFill>
        <p:spPr>
          <a:xfrm>
            <a:off x="3074842" y="2097150"/>
            <a:ext cx="9106244" cy="3222366"/>
          </a:xfrm>
          <a:prstGeom prst="rect">
            <a:avLst/>
          </a:prstGeom>
          <a:ln w="12700">
            <a:miter lim="400000"/>
          </a:ln>
        </p:spPr>
      </p:pic>
      <p:pic>
        <p:nvPicPr>
          <p:cNvPr id="249" name="Screenshot 2019-02-08 12.50.09.png" descr="Screenshot 2019-02-08 12.50.09.png"/>
          <p:cNvPicPr>
            <a:picLocks noChangeAspect="1"/>
          </p:cNvPicPr>
          <p:nvPr/>
        </p:nvPicPr>
        <p:blipFill>
          <a:blip r:embed="rId3">
            <a:extLst/>
          </a:blip>
          <a:stretch>
            <a:fillRect/>
          </a:stretch>
        </p:blipFill>
        <p:spPr>
          <a:xfrm>
            <a:off x="3265514" y="1327082"/>
            <a:ext cx="8724901" cy="4762501"/>
          </a:xfrm>
          <a:prstGeom prst="rect">
            <a:avLst/>
          </a:prstGeom>
          <a:ln w="12700">
            <a:miter lim="400000"/>
          </a:ln>
        </p:spPr>
      </p:pic>
      <p:pic>
        <p:nvPicPr>
          <p:cNvPr id="250" name="Screenshot 2019-02-08 12.53.57.png" descr="Screenshot 2019-02-08 12.53.57.png"/>
          <p:cNvPicPr>
            <a:picLocks noChangeAspect="1"/>
          </p:cNvPicPr>
          <p:nvPr/>
        </p:nvPicPr>
        <p:blipFill>
          <a:blip r:embed="rId4">
            <a:extLst/>
          </a:blip>
          <a:stretch>
            <a:fillRect/>
          </a:stretch>
        </p:blipFill>
        <p:spPr>
          <a:xfrm>
            <a:off x="4241352" y="1245804"/>
            <a:ext cx="6773225" cy="4925058"/>
          </a:xfrm>
          <a:prstGeom prst="rect">
            <a:avLst/>
          </a:prstGeom>
          <a:ln w="12700">
            <a:miter lim="400000"/>
          </a:ln>
        </p:spPr>
      </p:pic>
      <p:pic>
        <p:nvPicPr>
          <p:cNvPr id="251" name="Screenshot 2019-02-08 12.58.59.png" descr="Screenshot 2019-02-08 12.58.59.png"/>
          <p:cNvPicPr>
            <a:picLocks noChangeAspect="1"/>
          </p:cNvPicPr>
          <p:nvPr/>
        </p:nvPicPr>
        <p:blipFill>
          <a:blip r:embed="rId5">
            <a:extLst/>
          </a:blip>
          <a:stretch>
            <a:fillRect/>
          </a:stretch>
        </p:blipFill>
        <p:spPr>
          <a:xfrm>
            <a:off x="4359958" y="1312638"/>
            <a:ext cx="6536012" cy="481352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48"/>
                                        </p:tgtEl>
                                        <p:attrNameLst>
                                          <p:attrName>style.visibility</p:attrName>
                                        </p:attrNameLst>
                                      </p:cBhvr>
                                      <p:to>
                                        <p:strVal val="visible"/>
                                      </p:to>
                                    </p:set>
                                    <p:anim calcmode="lin" valueType="num">
                                      <p:cBhvr>
                                        <p:cTn id="15" dur="1000" fill="hold"/>
                                        <p:tgtEl>
                                          <p:spTgt spid="248"/>
                                        </p:tgtEl>
                                        <p:attrNameLst>
                                          <p:attrName>ppt_x</p:attrName>
                                        </p:attrNameLst>
                                      </p:cBhvr>
                                      <p:tavLst>
                                        <p:tav tm="0">
                                          <p:val>
                                            <p:strVal val="0-#ppt_w/2"/>
                                          </p:val>
                                        </p:tav>
                                        <p:tav tm="100000">
                                          <p:val>
                                            <p:strVal val="#ppt_x"/>
                                          </p:val>
                                        </p:tav>
                                      </p:tavLst>
                                    </p:anim>
                                    <p:anim calcmode="lin" valueType="num">
                                      <p:cBhvr>
                                        <p:cTn id="16" dur="1000" fill="hold"/>
                                        <p:tgtEl>
                                          <p:spTgt spid="24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6">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46">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48"/>
                                        </p:tgtEl>
                                        <p:attrNameLst>
                                          <p:attrName>ppt_x</p:attrName>
                                        </p:attrNameLst>
                                      </p:cBhvr>
                                      <p:tavLst>
                                        <p:tav tm="0">
                                          <p:val>
                                            <p:strVal val="ppt_x"/>
                                          </p:val>
                                        </p:tav>
                                        <p:tav tm="100000">
                                          <p:val>
                                            <p:strVal val="1+ppt_w/2"/>
                                          </p:val>
                                        </p:tav>
                                      </p:tavLst>
                                    </p:anim>
                                    <p:anim calcmode="lin" valueType="num">
                                      <p:cBhvr>
                                        <p:cTn id="27" dur="1000" fill="hold"/>
                                        <p:tgtEl>
                                          <p:spTgt spid="248"/>
                                        </p:tgtEl>
                                        <p:attrNameLst>
                                          <p:attrName>ppt_y</p:attrName>
                                        </p:attrNameLst>
                                      </p:cBhvr>
                                      <p:tavLst>
                                        <p:tav tm="0">
                                          <p:val>
                                            <p:strVal val="ppt_y"/>
                                          </p:val>
                                        </p:tav>
                                        <p:tav tm="100000">
                                          <p:val>
                                            <p:strVal val="ppt_y"/>
                                          </p:val>
                                        </p:tav>
                                      </p:tavLst>
                                    </p:anim>
                                    <p:set>
                                      <p:cBhvr>
                                        <p:cTn id="28" fill="hold">
                                          <p:stCondLst>
                                            <p:cond delay="999"/>
                                          </p:stCondLst>
                                        </p:cTn>
                                        <p:tgtEl>
                                          <p:spTgt spid="248"/>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49"/>
                                        </p:tgtEl>
                                        <p:attrNameLst>
                                          <p:attrName>style.visibility</p:attrName>
                                        </p:attrNameLst>
                                      </p:cBhvr>
                                      <p:to>
                                        <p:strVal val="visible"/>
                                      </p:to>
                                    </p:set>
                                    <p:anim calcmode="lin" valueType="num">
                                      <p:cBhvr>
                                        <p:cTn id="32" dur="1000" fill="hold"/>
                                        <p:tgtEl>
                                          <p:spTgt spid="249"/>
                                        </p:tgtEl>
                                        <p:attrNameLst>
                                          <p:attrName>ppt_x</p:attrName>
                                        </p:attrNameLst>
                                      </p:cBhvr>
                                      <p:tavLst>
                                        <p:tav tm="0">
                                          <p:val>
                                            <p:strVal val="0-#ppt_w/2"/>
                                          </p:val>
                                        </p:tav>
                                        <p:tav tm="100000">
                                          <p:val>
                                            <p:strVal val="#ppt_x"/>
                                          </p:val>
                                        </p:tav>
                                      </p:tavLst>
                                    </p:anim>
                                    <p:anim calcmode="lin" valueType="num">
                                      <p:cBhvr>
                                        <p:cTn id="33" dur="1000" fill="hold"/>
                                        <p:tgtEl>
                                          <p:spTgt spid="24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46">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249"/>
                                        </p:tgtEl>
                                        <p:attrNameLst>
                                          <p:attrName>ppt_x</p:attrName>
                                        </p:attrNameLst>
                                      </p:cBhvr>
                                      <p:tavLst>
                                        <p:tav tm="0">
                                          <p:val>
                                            <p:strVal val="ppt_x"/>
                                          </p:val>
                                        </p:tav>
                                        <p:tav tm="100000">
                                          <p:val>
                                            <p:strVal val="1+ppt_w/2"/>
                                          </p:val>
                                        </p:tav>
                                      </p:tavLst>
                                    </p:anim>
                                    <p:anim calcmode="lin" valueType="num">
                                      <p:cBhvr>
                                        <p:cTn id="41" dur="1000" fill="hold"/>
                                        <p:tgtEl>
                                          <p:spTgt spid="249"/>
                                        </p:tgtEl>
                                        <p:attrNameLst>
                                          <p:attrName>ppt_y</p:attrName>
                                        </p:attrNameLst>
                                      </p:cBhvr>
                                      <p:tavLst>
                                        <p:tav tm="0">
                                          <p:val>
                                            <p:strVal val="ppt_y"/>
                                          </p:val>
                                        </p:tav>
                                        <p:tav tm="100000">
                                          <p:val>
                                            <p:strVal val="ppt_y"/>
                                          </p:val>
                                        </p:tav>
                                      </p:tavLst>
                                    </p:anim>
                                    <p:set>
                                      <p:cBhvr>
                                        <p:cTn id="42" fill="hold">
                                          <p:stCondLst>
                                            <p:cond delay="999"/>
                                          </p:stCondLst>
                                        </p:cTn>
                                        <p:tgtEl>
                                          <p:spTgt spid="249"/>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250"/>
                                        </p:tgtEl>
                                        <p:attrNameLst>
                                          <p:attrName>style.visibility</p:attrName>
                                        </p:attrNameLst>
                                      </p:cBhvr>
                                      <p:to>
                                        <p:strVal val="visible"/>
                                      </p:to>
                                    </p:set>
                                    <p:anim calcmode="lin" valueType="num">
                                      <p:cBhvr>
                                        <p:cTn id="46" dur="1000" fill="hold"/>
                                        <p:tgtEl>
                                          <p:spTgt spid="250"/>
                                        </p:tgtEl>
                                        <p:attrNameLst>
                                          <p:attrName>ppt_x</p:attrName>
                                        </p:attrNameLst>
                                      </p:cBhvr>
                                      <p:tavLst>
                                        <p:tav tm="0">
                                          <p:val>
                                            <p:strVal val="0-#ppt_w/2"/>
                                          </p:val>
                                        </p:tav>
                                        <p:tav tm="100000">
                                          <p:val>
                                            <p:strVal val="#ppt_x"/>
                                          </p:val>
                                        </p:tav>
                                      </p:tavLst>
                                    </p:anim>
                                    <p:anim calcmode="lin" valueType="num">
                                      <p:cBhvr>
                                        <p:cTn id="47"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246">
                                            <p:txEl>
                                              <p:pRg st="5" end="5"/>
                                            </p:txEl>
                                          </p:spTgt>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 fill="hold">
                                  <p:stCondLst>
                                    <p:cond delay="0"/>
                                  </p:stCondLst>
                                  <p:iterate type="el" backwards="0">
                                    <p:tmAbs val="0"/>
                                  </p:iterate>
                                  <p:childTnLst>
                                    <p:set>
                                      <p:cBhvr>
                                        <p:cTn id="54" fill="hold"/>
                                        <p:tgtEl>
                                          <p:spTgt spid="246">
                                            <p:txEl>
                                              <p:pRg st="6" end="6"/>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2" presetID="2" grpId="7" fill="hold">
                                  <p:stCondLst>
                                    <p:cond delay="0"/>
                                  </p:stCondLst>
                                  <p:iterate type="el" backwards="0">
                                    <p:tmAbs val="0"/>
                                  </p:iterate>
                                  <p:childTnLst>
                                    <p:anim calcmode="lin" valueType="num">
                                      <p:cBhvr>
                                        <p:cTn id="57" dur="1000" fill="hold"/>
                                        <p:tgtEl>
                                          <p:spTgt spid="250"/>
                                        </p:tgtEl>
                                        <p:attrNameLst>
                                          <p:attrName>ppt_x</p:attrName>
                                        </p:attrNameLst>
                                      </p:cBhvr>
                                      <p:tavLst>
                                        <p:tav tm="0">
                                          <p:val>
                                            <p:strVal val="ppt_x"/>
                                          </p:val>
                                        </p:tav>
                                        <p:tav tm="100000">
                                          <p:val>
                                            <p:strVal val="1+ppt_w/2"/>
                                          </p:val>
                                        </p:tav>
                                      </p:tavLst>
                                    </p:anim>
                                    <p:anim calcmode="lin" valueType="num">
                                      <p:cBhvr>
                                        <p:cTn id="58" dur="1000" fill="hold"/>
                                        <p:tgtEl>
                                          <p:spTgt spid="250"/>
                                        </p:tgtEl>
                                        <p:attrNameLst>
                                          <p:attrName>ppt_y</p:attrName>
                                        </p:attrNameLst>
                                      </p:cBhvr>
                                      <p:tavLst>
                                        <p:tav tm="0">
                                          <p:val>
                                            <p:strVal val="ppt_y"/>
                                          </p:val>
                                        </p:tav>
                                        <p:tav tm="100000">
                                          <p:val>
                                            <p:strVal val="ppt_y"/>
                                          </p:val>
                                        </p:tav>
                                      </p:tavLst>
                                    </p:anim>
                                    <p:set>
                                      <p:cBhvr>
                                        <p:cTn id="59" fill="hold">
                                          <p:stCondLst>
                                            <p:cond delay="999"/>
                                          </p:stCondLst>
                                        </p:cTn>
                                        <p:tgtEl>
                                          <p:spTgt spid="250"/>
                                        </p:tgtEl>
                                        <p:attrNameLst>
                                          <p:attrName>style.visibility</p:attrName>
                                        </p:attrNameLst>
                                      </p:cBhvr>
                                      <p:to>
                                        <p:strVal val="hidden"/>
                                      </p:to>
                                    </p:set>
                                  </p:childTnLst>
                                </p:cTn>
                              </p:par>
                            </p:childTnLst>
                          </p:cTn>
                        </p:par>
                        <p:par>
                          <p:cTn id="60" fill="hold">
                            <p:stCondLst>
                              <p:cond delay="1000"/>
                            </p:stCondLst>
                            <p:childTnLst>
                              <p:par>
                                <p:cTn id="61" presetClass="entr" nodeType="afterEffect" presetSubtype="8" presetID="2" grpId="8" fill="hold">
                                  <p:stCondLst>
                                    <p:cond delay="0"/>
                                  </p:stCondLst>
                                  <p:iterate type="el" backwards="0">
                                    <p:tmAbs val="0"/>
                                  </p:iterate>
                                  <p:childTnLst>
                                    <p:set>
                                      <p:cBhvr>
                                        <p:cTn id="62" fill="hold"/>
                                        <p:tgtEl>
                                          <p:spTgt spid="251"/>
                                        </p:tgtEl>
                                        <p:attrNameLst>
                                          <p:attrName>style.visibility</p:attrName>
                                        </p:attrNameLst>
                                      </p:cBhvr>
                                      <p:to>
                                        <p:strVal val="visible"/>
                                      </p:to>
                                    </p:set>
                                    <p:anim calcmode="lin" valueType="num">
                                      <p:cBhvr>
                                        <p:cTn id="63" dur="1000" fill="hold"/>
                                        <p:tgtEl>
                                          <p:spTgt spid="251"/>
                                        </p:tgtEl>
                                        <p:attrNameLst>
                                          <p:attrName>ppt_x</p:attrName>
                                        </p:attrNameLst>
                                      </p:cBhvr>
                                      <p:tavLst>
                                        <p:tav tm="0">
                                          <p:val>
                                            <p:strVal val="0-#ppt_w/2"/>
                                          </p:val>
                                        </p:tav>
                                        <p:tav tm="100000">
                                          <p:val>
                                            <p:strVal val="#ppt_x"/>
                                          </p:val>
                                        </p:tav>
                                      </p:tavLst>
                                    </p:anim>
                                    <p:anim calcmode="lin" valueType="num">
                                      <p:cBhvr>
                                        <p:cTn id="64" dur="1000" fill="hold"/>
                                        <p:tgtEl>
                                          <p:spTgt spid="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4"/>
      <p:bldP build="whole" bldLvl="1" animBg="1" rev="0" advAuto="0" spid="249" grpId="5"/>
      <p:bldP build="whole" bldLvl="1" animBg="1" rev="0" advAuto="0" spid="250" grpId="6"/>
      <p:bldP build="whole" bldLvl="1" animBg="1" rev="0" advAuto="0" spid="250" grpId="7"/>
      <p:bldP build="whole" bldLvl="1" animBg="1" rev="0" advAuto="0" spid="251" grpId="8"/>
      <p:bldP build="whole" bldLvl="1" animBg="1" rev="0" advAuto="0" spid="248" grpId="2"/>
      <p:bldP build="whole" bldLvl="1" animBg="1" rev="0" advAuto="0" spid="248" grpId="3"/>
      <p:bldP build="p" bldLvl="5" animBg="1" rev="0" advAuto="0" spid="24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54" name="Title 3"/>
          <p:cNvSpPr txBox="1"/>
          <p:nvPr>
            <p:ph type="title"/>
          </p:nvPr>
        </p:nvSpPr>
        <p:spPr>
          <a:xfrm>
            <a:off x="609600" y="253294"/>
            <a:ext cx="10972800" cy="419032"/>
          </a:xfrm>
          <a:prstGeom prst="rect">
            <a:avLst/>
          </a:prstGeom>
        </p:spPr>
        <p:txBody>
          <a:bodyPr/>
          <a:lstStyle>
            <a:lvl1pPr defTabSz="338327">
              <a:defRPr sz="2294"/>
            </a:lvl1pPr>
          </a:lstStyle>
          <a:p>
            <a:pPr/>
            <a:r>
              <a:t>Modifying the head node</a:t>
            </a:r>
          </a:p>
        </p:txBody>
      </p:sp>
      <p:sp>
        <p:nvSpPr>
          <p:cNvPr id="255" name="Content Placeholder 5"/>
          <p:cNvSpPr txBox="1"/>
          <p:nvPr/>
        </p:nvSpPr>
        <p:spPr>
          <a:xfrm>
            <a:off x="609600" y="672326"/>
            <a:ext cx="10972800" cy="394740"/>
          </a:xfrm>
          <a:prstGeom prst="rect">
            <a:avLst/>
          </a:prstGeom>
          <a:ln w="12700">
            <a:miter lim="400000"/>
          </a:ln>
        </p:spPr>
        <p:txBody>
          <a:bodyPr lIns="45719" rIns="45719">
            <a:normAutofit fontScale="100000" lnSpcReduction="0"/>
          </a:bodyPr>
          <a:lstStyle/>
          <a:p>
            <a:pPr algn="ctr">
              <a:defRPr b="1">
                <a:solidFill>
                  <a:srgbClr val="FFFFFF"/>
                </a:solidFill>
                <a:latin typeface="Arial Narrow"/>
                <a:ea typeface="Arial Narrow"/>
                <a:cs typeface="Arial Narrow"/>
                <a:sym typeface="Arial Narrow"/>
              </a:defRPr>
            </a:pPr>
          </a:p>
        </p:txBody>
      </p:sp>
      <p:sp>
        <p:nvSpPr>
          <p:cNvPr id="256"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393192">
              <a:spcBef>
                <a:spcPts val="200"/>
              </a:spcBef>
              <a:buSzTx/>
              <a:buNone/>
              <a:defRPr sz="1376">
                <a:solidFill>
                  <a:srgbClr val="FFFFFF"/>
                </a:solidFill>
              </a:defRPr>
            </a:pPr>
            <a:r>
              <a:t>You should now have the head node on your main screen.  Click the Settings button to get the full list of settings.</a:t>
            </a:r>
          </a:p>
          <a:p>
            <a:pPr marL="0" indent="0" defTabSz="393192">
              <a:spcBef>
                <a:spcPts val="200"/>
              </a:spcBef>
              <a:buSzTx/>
              <a:buNone/>
              <a:defRPr sz="1376">
                <a:solidFill>
                  <a:srgbClr val="FFFFFF"/>
                </a:solidFill>
              </a:defRPr>
            </a:pPr>
          </a:p>
          <a:p>
            <a:pPr marL="0" indent="0" defTabSz="393192">
              <a:spcBef>
                <a:spcPts val="200"/>
              </a:spcBef>
              <a:buSzTx/>
              <a:buNone/>
              <a:defRPr sz="1376">
                <a:solidFill>
                  <a:srgbClr val="FFFFFF"/>
                </a:solidFill>
              </a:defRPr>
            </a:pPr>
            <a:r>
              <a:t>On the System/Motherboard area, uncheck Floppy as we don’t use those, set the chipset up to ICH9, set the pointing device to USB tablet, and enable EFI.</a:t>
            </a:r>
          </a:p>
          <a:p>
            <a:pPr marL="0" indent="0" defTabSz="393192">
              <a:spcBef>
                <a:spcPts val="200"/>
              </a:spcBef>
              <a:buSzTx/>
              <a:buNone/>
              <a:defRPr sz="1376">
                <a:solidFill>
                  <a:srgbClr val="FFFFFF"/>
                </a:solidFill>
              </a:defRPr>
            </a:pPr>
          </a:p>
          <a:p>
            <a:pPr marL="0" indent="0" defTabSz="393192">
              <a:spcBef>
                <a:spcPts val="200"/>
              </a:spcBef>
              <a:buSzTx/>
              <a:buNone/>
              <a:defRPr sz="1376">
                <a:solidFill>
                  <a:srgbClr val="FFFFFF"/>
                </a:solidFill>
              </a:defRPr>
            </a:pPr>
            <a:r>
              <a:t>WARNING: DO NOT ENABLE EFI ON DEBIAN (it renders your install unbootable without post install magic)</a:t>
            </a:r>
          </a:p>
          <a:p>
            <a:pPr marL="0" indent="0" defTabSz="393192">
              <a:spcBef>
                <a:spcPts val="200"/>
              </a:spcBef>
              <a:buSzTx/>
              <a:buNone/>
              <a:defRPr sz="1376">
                <a:solidFill>
                  <a:srgbClr val="FFFFFF"/>
                </a:solidFill>
              </a:defRPr>
            </a:pPr>
          </a:p>
          <a:p>
            <a:pPr marL="0" indent="0" defTabSz="393192">
              <a:spcBef>
                <a:spcPts val="200"/>
              </a:spcBef>
              <a:buSzTx/>
              <a:buNone/>
              <a:defRPr sz="1376">
                <a:solidFill>
                  <a:srgbClr val="FFFFFF"/>
                </a:solidFill>
              </a:defRPr>
            </a:pPr>
            <a:r>
              <a:t>On the System/Processor area, I selected 2 CPUs for the head node</a:t>
            </a:r>
          </a:p>
        </p:txBody>
      </p:sp>
      <p:sp>
        <p:nvSpPr>
          <p:cNvPr id="25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8" name="Screenshot 2019-02-08 14.10.51.png" descr="Screenshot 2019-02-08 14.10.51.png"/>
          <p:cNvPicPr>
            <a:picLocks noChangeAspect="1"/>
          </p:cNvPicPr>
          <p:nvPr/>
        </p:nvPicPr>
        <p:blipFill>
          <a:blip r:embed="rId2">
            <a:extLst/>
          </a:blip>
          <a:stretch>
            <a:fillRect/>
          </a:stretch>
        </p:blipFill>
        <p:spPr>
          <a:xfrm>
            <a:off x="3305677" y="1242553"/>
            <a:ext cx="8671172" cy="4931560"/>
          </a:xfrm>
          <a:prstGeom prst="rect">
            <a:avLst/>
          </a:prstGeom>
          <a:ln w="12700">
            <a:miter lim="400000"/>
          </a:ln>
        </p:spPr>
      </p:pic>
      <p:pic>
        <p:nvPicPr>
          <p:cNvPr id="259" name="Screenshot 2019-02-08 14.14.30.png" descr="Screenshot 2019-02-08 14.14.30.png"/>
          <p:cNvPicPr>
            <a:picLocks noChangeAspect="1"/>
          </p:cNvPicPr>
          <p:nvPr/>
        </p:nvPicPr>
        <p:blipFill>
          <a:blip r:embed="rId3">
            <a:extLst/>
          </a:blip>
          <a:stretch>
            <a:fillRect/>
          </a:stretch>
        </p:blipFill>
        <p:spPr>
          <a:xfrm>
            <a:off x="4225815" y="1280530"/>
            <a:ext cx="6830895" cy="5086162"/>
          </a:xfrm>
          <a:prstGeom prst="rect">
            <a:avLst/>
          </a:prstGeom>
          <a:ln w="12700">
            <a:miter lim="400000"/>
          </a:ln>
        </p:spPr>
      </p:pic>
      <p:pic>
        <p:nvPicPr>
          <p:cNvPr id="260" name="Screenshot 2019-02-07 16.09.09.png" descr="Screenshot 2019-02-07 16.09.09.png"/>
          <p:cNvPicPr>
            <a:picLocks noChangeAspect="1"/>
          </p:cNvPicPr>
          <p:nvPr/>
        </p:nvPicPr>
        <p:blipFill>
          <a:blip r:embed="rId4">
            <a:extLst/>
          </a:blip>
          <a:stretch>
            <a:fillRect/>
          </a:stretch>
        </p:blipFill>
        <p:spPr>
          <a:xfrm>
            <a:off x="4264859" y="1291665"/>
            <a:ext cx="6752808" cy="507502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5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2" fill="hold">
                                  <p:stCondLst>
                                    <p:cond delay="0"/>
                                  </p:stCondLst>
                                  <p:iterate type="el" backwards="0">
                                    <p:tmAbs val="0"/>
                                  </p:iterate>
                                  <p:childTnLst>
                                    <p:set>
                                      <p:cBhvr>
                                        <p:cTn id="14" fill="hold"/>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56">
                                            <p:txEl>
                                              <p:pRg st="2" end="2"/>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256">
                                            <p:txEl>
                                              <p:pRg st="3" end="3"/>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256">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256">
                                            <p:txEl>
                                              <p:pRg st="5" end="5"/>
                                            </p:txEl>
                                          </p:spTgt>
                                        </p:tgtEl>
                                        <p:attrNameLst>
                                          <p:attrName>style.visibility</p:attrName>
                                        </p:attrNameLst>
                                      </p:cBhvr>
                                      <p:to>
                                        <p:strVal val="visible"/>
                                      </p:to>
                                    </p:set>
                                  </p:childTnLst>
                                </p:cTn>
                              </p:par>
                            </p:childTnLst>
                          </p:cTn>
                        </p:par>
                        <p:par>
                          <p:cTn id="28" fill="hold">
                            <p:stCondLst>
                              <p:cond delay="0"/>
                            </p:stCondLst>
                            <p:childTnLst>
                              <p:par>
                                <p:cTn id="29" presetClass="exit" nodeType="afterEffect" presetSubtype="2" presetID="2" grpId="3" fill="hold">
                                  <p:stCondLst>
                                    <p:cond delay="0"/>
                                  </p:stCondLst>
                                  <p:iterate type="el" backwards="0">
                                    <p:tmAbs val="0"/>
                                  </p:iterate>
                                  <p:childTnLst>
                                    <p:anim calcmode="lin" valueType="num">
                                      <p:cBhvr>
                                        <p:cTn id="30" dur="1000" fill="hold"/>
                                        <p:tgtEl>
                                          <p:spTgt spid="258"/>
                                        </p:tgtEl>
                                        <p:attrNameLst>
                                          <p:attrName>ppt_x</p:attrName>
                                        </p:attrNameLst>
                                      </p:cBhvr>
                                      <p:tavLst>
                                        <p:tav tm="0">
                                          <p:val>
                                            <p:strVal val="ppt_x"/>
                                          </p:val>
                                        </p:tav>
                                        <p:tav tm="100000">
                                          <p:val>
                                            <p:strVal val="1+ppt_w/2"/>
                                          </p:val>
                                        </p:tav>
                                      </p:tavLst>
                                    </p:anim>
                                    <p:anim calcmode="lin" valueType="num">
                                      <p:cBhvr>
                                        <p:cTn id="31" dur="1000" fill="hold"/>
                                        <p:tgtEl>
                                          <p:spTgt spid="258"/>
                                        </p:tgtEl>
                                        <p:attrNameLst>
                                          <p:attrName>ppt_y</p:attrName>
                                        </p:attrNameLst>
                                      </p:cBhvr>
                                      <p:tavLst>
                                        <p:tav tm="0">
                                          <p:val>
                                            <p:strVal val="ppt_y"/>
                                          </p:val>
                                        </p:tav>
                                        <p:tav tm="100000">
                                          <p:val>
                                            <p:strVal val="ppt_y"/>
                                          </p:val>
                                        </p:tav>
                                      </p:tavLst>
                                    </p:anim>
                                    <p:set>
                                      <p:cBhvr>
                                        <p:cTn id="32" fill="hold">
                                          <p:stCondLst>
                                            <p:cond delay="999"/>
                                          </p:stCondLst>
                                        </p:cTn>
                                        <p:tgtEl>
                                          <p:spTgt spid="258"/>
                                        </p:tgtEl>
                                        <p:attrNameLst>
                                          <p:attrName>style.visibility</p:attrName>
                                        </p:attrNameLst>
                                      </p:cBhvr>
                                      <p:to>
                                        <p:strVal val="hidden"/>
                                      </p:to>
                                    </p:set>
                                  </p:childTnLst>
                                </p:cTn>
                              </p:par>
                            </p:childTnLst>
                          </p:cTn>
                        </p:par>
                        <p:par>
                          <p:cTn id="33" fill="hold">
                            <p:stCondLst>
                              <p:cond delay="1000"/>
                            </p:stCondLst>
                            <p:childTnLst>
                              <p:par>
                                <p:cTn id="34" presetClass="entr" nodeType="afterEffect" presetSubtype="8" presetID="2" grpId="4" fill="hold">
                                  <p:stCondLst>
                                    <p:cond delay="0"/>
                                  </p:stCondLst>
                                  <p:iterate type="el" backwards="0">
                                    <p:tmAbs val="0"/>
                                  </p:iterate>
                                  <p:childTnLst>
                                    <p:set>
                                      <p:cBhvr>
                                        <p:cTn id="35" fill="hold"/>
                                        <p:tgtEl>
                                          <p:spTgt spid="259"/>
                                        </p:tgtEl>
                                        <p:attrNameLst>
                                          <p:attrName>style.visibility</p:attrName>
                                        </p:attrNameLst>
                                      </p:cBhvr>
                                      <p:to>
                                        <p:strVal val="visible"/>
                                      </p:to>
                                    </p:set>
                                    <p:anim calcmode="lin" valueType="num">
                                      <p:cBhvr>
                                        <p:cTn id="36" dur="1000" fill="hold"/>
                                        <p:tgtEl>
                                          <p:spTgt spid="259"/>
                                        </p:tgtEl>
                                        <p:attrNameLst>
                                          <p:attrName>ppt_x</p:attrName>
                                        </p:attrNameLst>
                                      </p:cBhvr>
                                      <p:tavLst>
                                        <p:tav tm="0">
                                          <p:val>
                                            <p:strVal val="0-#ppt_w/2"/>
                                          </p:val>
                                        </p:tav>
                                        <p:tav tm="100000">
                                          <p:val>
                                            <p:strVal val="#ppt_x"/>
                                          </p:val>
                                        </p:tav>
                                      </p:tavLst>
                                    </p:anim>
                                    <p:anim calcmode="lin" valueType="num">
                                      <p:cBhvr>
                                        <p:cTn id="37" dur="10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256">
                                            <p:txEl>
                                              <p:pRg st="6" end="6"/>
                                            </p:txEl>
                                          </p:spTgt>
                                        </p:tgtEl>
                                        <p:attrNameLst>
                                          <p:attrName>style.visibility</p:attrName>
                                        </p:attrNameLst>
                                      </p:cBhvr>
                                      <p:to>
                                        <p:strVal val="visible"/>
                                      </p:to>
                                    </p:set>
                                  </p:childTnLst>
                                </p:cTn>
                              </p:par>
                            </p:childTnLst>
                          </p:cTn>
                        </p:par>
                        <p:par>
                          <p:cTn id="42" fill="hold">
                            <p:stCondLst>
                              <p:cond delay="0"/>
                            </p:stCondLst>
                            <p:childTnLst>
                              <p:par>
                                <p:cTn id="43" presetClass="exit" nodeType="afterEffect" presetSubtype="2" presetID="2" grpId="5" fill="hold">
                                  <p:stCondLst>
                                    <p:cond delay="0"/>
                                  </p:stCondLst>
                                  <p:iterate type="el" backwards="0">
                                    <p:tmAbs val="0"/>
                                  </p:iterate>
                                  <p:childTnLst>
                                    <p:anim calcmode="lin" valueType="num">
                                      <p:cBhvr>
                                        <p:cTn id="44" dur="1000" fill="hold"/>
                                        <p:tgtEl>
                                          <p:spTgt spid="259"/>
                                        </p:tgtEl>
                                        <p:attrNameLst>
                                          <p:attrName>ppt_x</p:attrName>
                                        </p:attrNameLst>
                                      </p:cBhvr>
                                      <p:tavLst>
                                        <p:tav tm="0">
                                          <p:val>
                                            <p:strVal val="ppt_x"/>
                                          </p:val>
                                        </p:tav>
                                        <p:tav tm="100000">
                                          <p:val>
                                            <p:strVal val="1+ppt_w/2"/>
                                          </p:val>
                                        </p:tav>
                                      </p:tavLst>
                                    </p:anim>
                                    <p:anim calcmode="lin" valueType="num">
                                      <p:cBhvr>
                                        <p:cTn id="45" dur="1000" fill="hold"/>
                                        <p:tgtEl>
                                          <p:spTgt spid="259"/>
                                        </p:tgtEl>
                                        <p:attrNameLst>
                                          <p:attrName>ppt_y</p:attrName>
                                        </p:attrNameLst>
                                      </p:cBhvr>
                                      <p:tavLst>
                                        <p:tav tm="0">
                                          <p:val>
                                            <p:strVal val="ppt_y"/>
                                          </p:val>
                                        </p:tav>
                                        <p:tav tm="100000">
                                          <p:val>
                                            <p:strVal val="ppt_y"/>
                                          </p:val>
                                        </p:tav>
                                      </p:tavLst>
                                    </p:anim>
                                    <p:set>
                                      <p:cBhvr>
                                        <p:cTn id="46" fill="hold">
                                          <p:stCondLst>
                                            <p:cond delay="999"/>
                                          </p:stCondLst>
                                        </p:cTn>
                                        <p:tgtEl>
                                          <p:spTgt spid="259"/>
                                        </p:tgtEl>
                                        <p:attrNameLst>
                                          <p:attrName>style.visibility</p:attrName>
                                        </p:attrNameLst>
                                      </p:cBhvr>
                                      <p:to>
                                        <p:strVal val="hidden"/>
                                      </p:to>
                                    </p:set>
                                  </p:childTnLst>
                                </p:cTn>
                              </p:par>
                            </p:childTnLst>
                          </p:cTn>
                        </p:par>
                        <p:par>
                          <p:cTn id="47" fill="hold">
                            <p:stCondLst>
                              <p:cond delay="1000"/>
                            </p:stCondLst>
                            <p:childTnLst>
                              <p:par>
                                <p:cTn id="48" presetClass="entr" nodeType="afterEffect" presetSubtype="8" presetID="2" grpId="6" fill="hold">
                                  <p:stCondLst>
                                    <p:cond delay="0"/>
                                  </p:stCondLst>
                                  <p:iterate type="el" backwards="0">
                                    <p:tmAbs val="0"/>
                                  </p:iterate>
                                  <p:childTnLst>
                                    <p:set>
                                      <p:cBhvr>
                                        <p:cTn id="49" fill="hold"/>
                                        <p:tgtEl>
                                          <p:spTgt spid="260"/>
                                        </p:tgtEl>
                                        <p:attrNameLst>
                                          <p:attrName>style.visibility</p:attrName>
                                        </p:attrNameLst>
                                      </p:cBhvr>
                                      <p:to>
                                        <p:strVal val="visible"/>
                                      </p:to>
                                    </p:set>
                                    <p:anim calcmode="lin" valueType="num">
                                      <p:cBhvr>
                                        <p:cTn id="50" dur="1000" fill="hold"/>
                                        <p:tgtEl>
                                          <p:spTgt spid="260"/>
                                        </p:tgtEl>
                                        <p:attrNameLst>
                                          <p:attrName>ppt_x</p:attrName>
                                        </p:attrNameLst>
                                      </p:cBhvr>
                                      <p:tavLst>
                                        <p:tav tm="0">
                                          <p:val>
                                            <p:strVal val="0-#ppt_w/2"/>
                                          </p:val>
                                        </p:tav>
                                        <p:tav tm="100000">
                                          <p:val>
                                            <p:strVal val="#ppt_x"/>
                                          </p:val>
                                        </p:tav>
                                      </p:tavLst>
                                    </p:anim>
                                    <p:anim calcmode="lin" valueType="num">
                                      <p:cBhvr>
                                        <p:cTn id="51" dur="1000" fill="hold"/>
                                        <p:tgtEl>
                                          <p:spTgt spid="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6" grpId="1"/>
      <p:bldP build="whole" bldLvl="1" animBg="1" rev="0" advAuto="0" spid="259" grpId="4"/>
      <p:bldP build="whole" bldLvl="1" animBg="1" rev="0" advAuto="0" spid="259" grpId="5"/>
      <p:bldP build="whole" bldLvl="1" animBg="1" rev="0" advAuto="0" spid="260" grpId="6"/>
      <p:bldP build="whole" bldLvl="1" animBg="1" rev="0" advAuto="0" spid="258" grpId="2"/>
      <p:bldP build="whole" bldLvl="1" animBg="1" rev="0" advAuto="0" spid="258"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63" name="Title 3"/>
          <p:cNvSpPr txBox="1"/>
          <p:nvPr>
            <p:ph type="title"/>
          </p:nvPr>
        </p:nvSpPr>
        <p:spPr>
          <a:xfrm>
            <a:off x="609600" y="253294"/>
            <a:ext cx="10972800" cy="419032"/>
          </a:xfrm>
          <a:prstGeom prst="rect">
            <a:avLst/>
          </a:prstGeom>
        </p:spPr>
        <p:txBody>
          <a:bodyPr/>
          <a:lstStyle>
            <a:lvl1pPr defTabSz="338327">
              <a:defRPr sz="2294"/>
            </a:lvl1pPr>
          </a:lstStyle>
          <a:p>
            <a:pPr/>
            <a:r>
              <a:t>Modifying the head node</a:t>
            </a:r>
          </a:p>
        </p:txBody>
      </p:sp>
      <p:sp>
        <p:nvSpPr>
          <p:cNvPr id="264"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(continued)</a:t>
            </a:r>
          </a:p>
        </p:txBody>
      </p:sp>
      <p:sp>
        <p:nvSpPr>
          <p:cNvPr id="265"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a:spcBef>
                <a:spcPts val="200"/>
              </a:spcBef>
              <a:buSzTx/>
              <a:buNone/>
              <a:defRPr sz="1600">
                <a:solidFill>
                  <a:srgbClr val="FFFFFF"/>
                </a:solidFill>
              </a:defRPr>
            </a:pPr>
            <a:r>
              <a:t>Disable the audio entirely, it’s not needed and wastes resources.</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Next we need to set up our Network devices.  Network device 1 is our NatNetwork.  And virtio is the preferred driver type.</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Network device 2 is our vboxnet0 network.</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Network device 3 is our vboxnet1 network.</a:t>
            </a:r>
          </a:p>
        </p:txBody>
      </p:sp>
      <p:sp>
        <p:nvSpPr>
          <p:cNvPr id="266"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7" name="Screenshot 2019-02-08 14.30.09.png" descr="Screenshot 2019-02-08 14.30.09.png"/>
          <p:cNvPicPr>
            <a:picLocks noChangeAspect="1"/>
          </p:cNvPicPr>
          <p:nvPr/>
        </p:nvPicPr>
        <p:blipFill>
          <a:blip r:embed="rId2">
            <a:extLst/>
          </a:blip>
          <a:stretch>
            <a:fillRect/>
          </a:stretch>
        </p:blipFill>
        <p:spPr>
          <a:xfrm>
            <a:off x="3524795" y="2005471"/>
            <a:ext cx="8191501" cy="3390901"/>
          </a:xfrm>
          <a:prstGeom prst="rect">
            <a:avLst/>
          </a:prstGeom>
          <a:ln w="12700">
            <a:miter lim="400000"/>
          </a:ln>
        </p:spPr>
      </p:pic>
      <p:pic>
        <p:nvPicPr>
          <p:cNvPr id="268" name="Screenshot 2019-02-18 17.14.27.png" descr="Screenshot 2019-02-18 17.14.27.png"/>
          <p:cNvPicPr>
            <a:picLocks noChangeAspect="1"/>
          </p:cNvPicPr>
          <p:nvPr/>
        </p:nvPicPr>
        <p:blipFill>
          <a:blip r:embed="rId3">
            <a:extLst/>
          </a:blip>
          <a:stretch>
            <a:fillRect/>
          </a:stretch>
        </p:blipFill>
        <p:spPr>
          <a:xfrm>
            <a:off x="4356374" y="1416848"/>
            <a:ext cx="6528344" cy="4813526"/>
          </a:xfrm>
          <a:prstGeom prst="rect">
            <a:avLst/>
          </a:prstGeom>
          <a:ln w="12700">
            <a:miter lim="400000"/>
          </a:ln>
        </p:spPr>
      </p:pic>
      <p:pic>
        <p:nvPicPr>
          <p:cNvPr id="269" name="Screenshot 2019-02-18 17.14.41.png" descr="Screenshot 2019-02-18 17.14.41.png"/>
          <p:cNvPicPr>
            <a:picLocks noChangeAspect="1"/>
          </p:cNvPicPr>
          <p:nvPr/>
        </p:nvPicPr>
        <p:blipFill>
          <a:blip r:embed="rId4">
            <a:extLst/>
          </a:blip>
          <a:stretch>
            <a:fillRect/>
          </a:stretch>
        </p:blipFill>
        <p:spPr>
          <a:xfrm>
            <a:off x="4347348" y="1420340"/>
            <a:ext cx="6546396" cy="4813526"/>
          </a:xfrm>
          <a:prstGeom prst="rect">
            <a:avLst/>
          </a:prstGeom>
          <a:ln w="12700">
            <a:miter lim="400000"/>
          </a:ln>
        </p:spPr>
      </p:pic>
      <p:pic>
        <p:nvPicPr>
          <p:cNvPr id="270" name="Screenshot 2019-02-18 17.14.52.png" descr="Screenshot 2019-02-18 17.14.52.png"/>
          <p:cNvPicPr>
            <a:picLocks noChangeAspect="1"/>
          </p:cNvPicPr>
          <p:nvPr/>
        </p:nvPicPr>
        <p:blipFill>
          <a:blip r:embed="rId5">
            <a:extLst/>
          </a:blip>
          <a:stretch>
            <a:fillRect/>
          </a:stretch>
        </p:blipFill>
        <p:spPr>
          <a:xfrm>
            <a:off x="4356374" y="1444937"/>
            <a:ext cx="6528344" cy="478543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8" presetID="2" grpId="2" fill="hold">
                                  <p:stCondLst>
                                    <p:cond delay="0"/>
                                  </p:stCondLst>
                                  <p:iterate type="el" backwards="0">
                                    <p:tmAbs val="0"/>
                                  </p:iterate>
                                  <p:childTnLst>
                                    <p:set>
                                      <p:cBhvr>
                                        <p:cTn id="11" fill="hold"/>
                                        <p:tgtEl>
                                          <p:spTgt spid="267"/>
                                        </p:tgtEl>
                                        <p:attrNameLst>
                                          <p:attrName>style.visibility</p:attrName>
                                        </p:attrNameLst>
                                      </p:cBhvr>
                                      <p:to>
                                        <p:strVal val="visible"/>
                                      </p:to>
                                    </p:set>
                                    <p:anim calcmode="lin" valueType="num">
                                      <p:cBhvr>
                                        <p:cTn id="12" dur="1000" fill="hold"/>
                                        <p:tgtEl>
                                          <p:spTgt spid="267"/>
                                        </p:tgtEl>
                                        <p:attrNameLst>
                                          <p:attrName>ppt_x</p:attrName>
                                        </p:attrNameLst>
                                      </p:cBhvr>
                                      <p:tavLst>
                                        <p:tav tm="0">
                                          <p:val>
                                            <p:strVal val="0-#ppt_w/2"/>
                                          </p:val>
                                        </p:tav>
                                        <p:tav tm="100000">
                                          <p:val>
                                            <p:strVal val="#ppt_x"/>
                                          </p:val>
                                        </p:tav>
                                      </p:tavLst>
                                    </p:anim>
                                    <p:anim calcmode="lin" valueType="num">
                                      <p:cBhvr>
                                        <p:cTn id="13" dur="1000" fill="hold"/>
                                        <p:tgtEl>
                                          <p:spTgt spid="2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nodeType="afterEffect" presetSubtype="0" presetID="1" grpId="1" fill="hold">
                                  <p:stCondLst>
                                    <p:cond delay="0"/>
                                  </p:stCondLst>
                                  <p:iterate type="el" backwards="0">
                                    <p:tmAbs val="0"/>
                                  </p:iterate>
                                  <p:childTnLst>
                                    <p:set>
                                      <p:cBhvr>
                                        <p:cTn id="16" fill="hold"/>
                                        <p:tgtEl>
                                          <p:spTgt spid="26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5">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xit" nodeType="afterEffect" presetSubtype="2" presetID="2" grpId="3" fill="hold">
                                  <p:stCondLst>
                                    <p:cond delay="0"/>
                                  </p:stCondLst>
                                  <p:iterate type="el" backwards="0">
                                    <p:tmAbs val="0"/>
                                  </p:iterate>
                                  <p:childTnLst>
                                    <p:anim calcmode="lin" valueType="num">
                                      <p:cBhvr>
                                        <p:cTn id="23" dur="1000" fill="hold"/>
                                        <p:tgtEl>
                                          <p:spTgt spid="267"/>
                                        </p:tgtEl>
                                        <p:attrNameLst>
                                          <p:attrName>ppt_x</p:attrName>
                                        </p:attrNameLst>
                                      </p:cBhvr>
                                      <p:tavLst>
                                        <p:tav tm="0">
                                          <p:val>
                                            <p:strVal val="ppt_x"/>
                                          </p:val>
                                        </p:tav>
                                        <p:tav tm="100000">
                                          <p:val>
                                            <p:strVal val="1+ppt_w/2"/>
                                          </p:val>
                                        </p:tav>
                                      </p:tavLst>
                                    </p:anim>
                                    <p:anim calcmode="lin" valueType="num">
                                      <p:cBhvr>
                                        <p:cTn id="24" dur="1000" fill="hold"/>
                                        <p:tgtEl>
                                          <p:spTgt spid="267"/>
                                        </p:tgtEl>
                                        <p:attrNameLst>
                                          <p:attrName>ppt_y</p:attrName>
                                        </p:attrNameLst>
                                      </p:cBhvr>
                                      <p:tavLst>
                                        <p:tav tm="0">
                                          <p:val>
                                            <p:strVal val="ppt_y"/>
                                          </p:val>
                                        </p:tav>
                                        <p:tav tm="100000">
                                          <p:val>
                                            <p:strVal val="ppt_y"/>
                                          </p:val>
                                        </p:tav>
                                      </p:tavLst>
                                    </p:anim>
                                    <p:set>
                                      <p:cBhvr>
                                        <p:cTn id="25" fill="hold">
                                          <p:stCondLst>
                                            <p:cond delay="999"/>
                                          </p:stCondLst>
                                        </p:cTn>
                                        <p:tgtEl>
                                          <p:spTgt spid="267"/>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8" presetID="2" grpId="4" fill="hold">
                                  <p:stCondLst>
                                    <p:cond delay="0"/>
                                  </p:stCondLst>
                                  <p:iterate type="el" backwards="0">
                                    <p:tmAbs val="0"/>
                                  </p:iterate>
                                  <p:childTnLst>
                                    <p:set>
                                      <p:cBhvr>
                                        <p:cTn id="28" fill="hold"/>
                                        <p:tgtEl>
                                          <p:spTgt spid="268"/>
                                        </p:tgtEl>
                                        <p:attrNameLst>
                                          <p:attrName>style.visibility</p:attrName>
                                        </p:attrNameLst>
                                      </p:cBhvr>
                                      <p:to>
                                        <p:strVal val="visible"/>
                                      </p:to>
                                    </p:set>
                                    <p:anim calcmode="lin" valueType="num">
                                      <p:cBhvr>
                                        <p:cTn id="29" dur="1000" fill="hold"/>
                                        <p:tgtEl>
                                          <p:spTgt spid="268"/>
                                        </p:tgtEl>
                                        <p:attrNameLst>
                                          <p:attrName>ppt_x</p:attrName>
                                        </p:attrNameLst>
                                      </p:cBhvr>
                                      <p:tavLst>
                                        <p:tav tm="0">
                                          <p:val>
                                            <p:strVal val="0-#ppt_w/2"/>
                                          </p:val>
                                        </p:tav>
                                        <p:tav tm="100000">
                                          <p:val>
                                            <p:strVal val="#ppt_x"/>
                                          </p:val>
                                        </p:tav>
                                      </p:tavLst>
                                    </p:anim>
                                    <p:anim calcmode="lin" valueType="num">
                                      <p:cBhvr>
                                        <p:cTn id="30" dur="1000" fill="hold"/>
                                        <p:tgtEl>
                                          <p:spTgt spid="26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265">
                                            <p:txEl>
                                              <p:pRg st="3" end="3"/>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265">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268"/>
                                        </p:tgtEl>
                                        <p:attrNameLst>
                                          <p:attrName>ppt_x</p:attrName>
                                        </p:attrNameLst>
                                      </p:cBhvr>
                                      <p:tavLst>
                                        <p:tav tm="0">
                                          <p:val>
                                            <p:strVal val="ppt_x"/>
                                          </p:val>
                                        </p:tav>
                                        <p:tav tm="100000">
                                          <p:val>
                                            <p:strVal val="1+ppt_w/2"/>
                                          </p:val>
                                        </p:tav>
                                      </p:tavLst>
                                    </p:anim>
                                    <p:anim calcmode="lin" valueType="num">
                                      <p:cBhvr>
                                        <p:cTn id="41" dur="1000" fill="hold"/>
                                        <p:tgtEl>
                                          <p:spTgt spid="268"/>
                                        </p:tgtEl>
                                        <p:attrNameLst>
                                          <p:attrName>ppt_y</p:attrName>
                                        </p:attrNameLst>
                                      </p:cBhvr>
                                      <p:tavLst>
                                        <p:tav tm="0">
                                          <p:val>
                                            <p:strVal val="ppt_y"/>
                                          </p:val>
                                        </p:tav>
                                        <p:tav tm="100000">
                                          <p:val>
                                            <p:strVal val="ppt_y"/>
                                          </p:val>
                                        </p:tav>
                                      </p:tavLst>
                                    </p:anim>
                                    <p:set>
                                      <p:cBhvr>
                                        <p:cTn id="42" fill="hold">
                                          <p:stCondLst>
                                            <p:cond delay="999"/>
                                          </p:stCondLst>
                                        </p:cTn>
                                        <p:tgtEl>
                                          <p:spTgt spid="268"/>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269"/>
                                        </p:tgtEl>
                                        <p:attrNameLst>
                                          <p:attrName>style.visibility</p:attrName>
                                        </p:attrNameLst>
                                      </p:cBhvr>
                                      <p:to>
                                        <p:strVal val="visible"/>
                                      </p:to>
                                    </p:set>
                                    <p:anim calcmode="lin" valueType="num">
                                      <p:cBhvr>
                                        <p:cTn id="46" dur="1000" fill="hold"/>
                                        <p:tgtEl>
                                          <p:spTgt spid="269"/>
                                        </p:tgtEl>
                                        <p:attrNameLst>
                                          <p:attrName>ppt_x</p:attrName>
                                        </p:attrNameLst>
                                      </p:cBhvr>
                                      <p:tavLst>
                                        <p:tav tm="0">
                                          <p:val>
                                            <p:strVal val="0-#ppt_w/2"/>
                                          </p:val>
                                        </p:tav>
                                        <p:tav tm="100000">
                                          <p:val>
                                            <p:strVal val="#ppt_x"/>
                                          </p:val>
                                        </p:tav>
                                      </p:tavLst>
                                    </p:anim>
                                    <p:anim calcmode="lin" valueType="num">
                                      <p:cBhvr>
                                        <p:cTn id="47" dur="1000" fill="hold"/>
                                        <p:tgtEl>
                                          <p:spTgt spid="26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265">
                                            <p:txEl>
                                              <p:pRg st="5" end="5"/>
                                            </p:txEl>
                                          </p:spTgt>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 fill="hold">
                                  <p:stCondLst>
                                    <p:cond delay="0"/>
                                  </p:stCondLst>
                                  <p:iterate type="el" backwards="0">
                                    <p:tmAbs val="0"/>
                                  </p:iterate>
                                  <p:childTnLst>
                                    <p:set>
                                      <p:cBhvr>
                                        <p:cTn id="54" fill="hold"/>
                                        <p:tgtEl>
                                          <p:spTgt spid="265">
                                            <p:txEl>
                                              <p:pRg st="6" end="6"/>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2" presetID="2" grpId="7" fill="hold">
                                  <p:stCondLst>
                                    <p:cond delay="0"/>
                                  </p:stCondLst>
                                  <p:iterate type="el" backwards="0">
                                    <p:tmAbs val="0"/>
                                  </p:iterate>
                                  <p:childTnLst>
                                    <p:anim calcmode="lin" valueType="num">
                                      <p:cBhvr>
                                        <p:cTn id="57" dur="1000" fill="hold"/>
                                        <p:tgtEl>
                                          <p:spTgt spid="269"/>
                                        </p:tgtEl>
                                        <p:attrNameLst>
                                          <p:attrName>ppt_x</p:attrName>
                                        </p:attrNameLst>
                                      </p:cBhvr>
                                      <p:tavLst>
                                        <p:tav tm="0">
                                          <p:val>
                                            <p:strVal val="ppt_x"/>
                                          </p:val>
                                        </p:tav>
                                        <p:tav tm="100000">
                                          <p:val>
                                            <p:strVal val="1+ppt_w/2"/>
                                          </p:val>
                                        </p:tav>
                                      </p:tavLst>
                                    </p:anim>
                                    <p:anim calcmode="lin" valueType="num">
                                      <p:cBhvr>
                                        <p:cTn id="58" dur="1000" fill="hold"/>
                                        <p:tgtEl>
                                          <p:spTgt spid="269"/>
                                        </p:tgtEl>
                                        <p:attrNameLst>
                                          <p:attrName>ppt_y</p:attrName>
                                        </p:attrNameLst>
                                      </p:cBhvr>
                                      <p:tavLst>
                                        <p:tav tm="0">
                                          <p:val>
                                            <p:strVal val="ppt_y"/>
                                          </p:val>
                                        </p:tav>
                                        <p:tav tm="100000">
                                          <p:val>
                                            <p:strVal val="ppt_y"/>
                                          </p:val>
                                        </p:tav>
                                      </p:tavLst>
                                    </p:anim>
                                    <p:set>
                                      <p:cBhvr>
                                        <p:cTn id="59" fill="hold">
                                          <p:stCondLst>
                                            <p:cond delay="999"/>
                                          </p:stCondLst>
                                        </p:cTn>
                                        <p:tgtEl>
                                          <p:spTgt spid="269"/>
                                        </p:tgtEl>
                                        <p:attrNameLst>
                                          <p:attrName>style.visibility</p:attrName>
                                        </p:attrNameLst>
                                      </p:cBhvr>
                                      <p:to>
                                        <p:strVal val="hidden"/>
                                      </p:to>
                                    </p:set>
                                  </p:childTnLst>
                                </p:cTn>
                              </p:par>
                            </p:childTnLst>
                          </p:cTn>
                        </p:par>
                        <p:par>
                          <p:cTn id="60" fill="hold">
                            <p:stCondLst>
                              <p:cond delay="1000"/>
                            </p:stCondLst>
                            <p:childTnLst>
                              <p:par>
                                <p:cTn id="61" presetClass="entr" nodeType="afterEffect" presetSubtype="8" presetID="2" grpId="8" fill="hold">
                                  <p:stCondLst>
                                    <p:cond delay="0"/>
                                  </p:stCondLst>
                                  <p:iterate type="el" backwards="0">
                                    <p:tmAbs val="0"/>
                                  </p:iterate>
                                  <p:childTnLst>
                                    <p:set>
                                      <p:cBhvr>
                                        <p:cTn id="62" fill="hold"/>
                                        <p:tgtEl>
                                          <p:spTgt spid="270"/>
                                        </p:tgtEl>
                                        <p:attrNameLst>
                                          <p:attrName>style.visibility</p:attrName>
                                        </p:attrNameLst>
                                      </p:cBhvr>
                                      <p:to>
                                        <p:strVal val="visible"/>
                                      </p:to>
                                    </p:set>
                                    <p:anim calcmode="lin" valueType="num">
                                      <p:cBhvr>
                                        <p:cTn id="63" dur="1000" fill="hold"/>
                                        <p:tgtEl>
                                          <p:spTgt spid="270"/>
                                        </p:tgtEl>
                                        <p:attrNameLst>
                                          <p:attrName>ppt_x</p:attrName>
                                        </p:attrNameLst>
                                      </p:cBhvr>
                                      <p:tavLst>
                                        <p:tav tm="0">
                                          <p:val>
                                            <p:strVal val="0-#ppt_w/2"/>
                                          </p:val>
                                        </p:tav>
                                        <p:tav tm="100000">
                                          <p:val>
                                            <p:strVal val="#ppt_x"/>
                                          </p:val>
                                        </p:tav>
                                      </p:tavLst>
                                    </p:anim>
                                    <p:anim calcmode="lin" valueType="num">
                                      <p:cBhvr>
                                        <p:cTn id="64" dur="1000" fill="hold"/>
                                        <p:tgtEl>
                                          <p:spTgt spid="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3"/>
      <p:bldP build="whole" bldLvl="1" animBg="1" rev="0" advAuto="0" spid="269" grpId="6"/>
      <p:bldP build="whole" bldLvl="1" animBg="1" rev="0" advAuto="0" spid="269" grpId="7"/>
      <p:bldP build="whole" bldLvl="1" animBg="1" rev="0" advAuto="0" spid="270" grpId="8"/>
      <p:bldP build="p" bldLvl="5" animBg="1" rev="0" advAuto="0" spid="265" grpId="1"/>
      <p:bldP build="whole" bldLvl="1" animBg="1" rev="0" advAuto="0" spid="268" grpId="4"/>
      <p:bldP build="whole" bldLvl="1" animBg="1" rev="0" advAuto="0" spid="268" grpId="5"/>
      <p:bldP build="whole" bldLvl="1" animBg="1" rev="0" advAuto="0" spid="267"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73" name="Title 3"/>
          <p:cNvSpPr txBox="1"/>
          <p:nvPr>
            <p:ph type="title"/>
          </p:nvPr>
        </p:nvSpPr>
        <p:spPr>
          <a:xfrm>
            <a:off x="609600" y="253294"/>
            <a:ext cx="10972800" cy="419032"/>
          </a:xfrm>
          <a:prstGeom prst="rect">
            <a:avLst/>
          </a:prstGeom>
        </p:spPr>
        <p:txBody>
          <a:bodyPr/>
          <a:lstStyle>
            <a:lvl1pPr defTabSz="338327">
              <a:defRPr sz="2294"/>
            </a:lvl1pPr>
          </a:lstStyle>
          <a:p>
            <a:pPr/>
            <a:r>
              <a:t>Modifying the head node</a:t>
            </a:r>
          </a:p>
        </p:txBody>
      </p:sp>
      <p:sp>
        <p:nvSpPr>
          <p:cNvPr id="274"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(optional items)</a:t>
            </a:r>
          </a:p>
        </p:txBody>
      </p:sp>
      <p:sp>
        <p:nvSpPr>
          <p:cNvPr id="275"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a:spcBef>
                <a:spcPts val="200"/>
              </a:spcBef>
              <a:buSzTx/>
              <a:buNone/>
              <a:defRPr sz="1600">
                <a:solidFill>
                  <a:srgbClr val="FFFFFF"/>
                </a:solidFill>
              </a:defRPr>
            </a:pPr>
            <a:r>
              <a:t>I also bumped the USB controller version up to USB 3.0.</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And I added a shared folder to my head node so I could easily move files between the host computer and my guest client.</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After saving, I was back at the welcome screen with my, now fully modified and ready to use, head node machine.</a:t>
            </a:r>
          </a:p>
        </p:txBody>
      </p:sp>
      <p:sp>
        <p:nvSpPr>
          <p:cNvPr id="276"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7" name="Screenshot 2019-02-08 14.53.51.png" descr="Screenshot 2019-02-08 14.53.51.png"/>
          <p:cNvPicPr>
            <a:picLocks noChangeAspect="1"/>
          </p:cNvPicPr>
          <p:nvPr/>
        </p:nvPicPr>
        <p:blipFill>
          <a:blip r:embed="rId2">
            <a:extLst/>
          </a:blip>
          <a:stretch>
            <a:fillRect/>
          </a:stretch>
        </p:blipFill>
        <p:spPr>
          <a:xfrm>
            <a:off x="4468230" y="1265611"/>
            <a:ext cx="6323496" cy="4885444"/>
          </a:xfrm>
          <a:prstGeom prst="rect">
            <a:avLst/>
          </a:prstGeom>
          <a:ln w="12700">
            <a:miter lim="400000"/>
          </a:ln>
        </p:spPr>
      </p:pic>
      <p:pic>
        <p:nvPicPr>
          <p:cNvPr id="278" name="Screenshot 2019-02-08 14.54.10.png" descr="Screenshot 2019-02-08 14.54.10.png"/>
          <p:cNvPicPr>
            <a:picLocks noChangeAspect="1"/>
          </p:cNvPicPr>
          <p:nvPr/>
        </p:nvPicPr>
        <p:blipFill>
          <a:blip r:embed="rId3">
            <a:extLst/>
          </a:blip>
          <a:stretch>
            <a:fillRect/>
          </a:stretch>
        </p:blipFill>
        <p:spPr>
          <a:xfrm>
            <a:off x="3534228" y="1377882"/>
            <a:ext cx="8191501" cy="4660901"/>
          </a:xfrm>
          <a:prstGeom prst="rect">
            <a:avLst/>
          </a:prstGeom>
          <a:ln w="12700">
            <a:miter lim="400000"/>
          </a:ln>
        </p:spPr>
      </p:pic>
      <p:pic>
        <p:nvPicPr>
          <p:cNvPr id="279" name="Screenshot 2019-02-08 14.58.22.png" descr="Screenshot 2019-02-08 14.58.22.png"/>
          <p:cNvPicPr>
            <a:picLocks noChangeAspect="1"/>
          </p:cNvPicPr>
          <p:nvPr/>
        </p:nvPicPr>
        <p:blipFill>
          <a:blip r:embed="rId4">
            <a:extLst/>
          </a:blip>
          <a:stretch>
            <a:fillRect/>
          </a:stretch>
        </p:blipFill>
        <p:spPr>
          <a:xfrm>
            <a:off x="4468230" y="1191333"/>
            <a:ext cx="6323496" cy="503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75">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77"/>
                                        </p:tgtEl>
                                        <p:attrNameLst>
                                          <p:attrName>style.visibility</p:attrName>
                                        </p:attrNameLst>
                                      </p:cBhvr>
                                      <p:to>
                                        <p:strVal val="visible"/>
                                      </p:to>
                                    </p:set>
                                    <p:anim calcmode="lin" valueType="num">
                                      <p:cBhvr>
                                        <p:cTn id="15" dur="1000" fill="hold"/>
                                        <p:tgtEl>
                                          <p:spTgt spid="277"/>
                                        </p:tgtEl>
                                        <p:attrNameLst>
                                          <p:attrName>ppt_x</p:attrName>
                                        </p:attrNameLst>
                                      </p:cBhvr>
                                      <p:tavLst>
                                        <p:tav tm="0">
                                          <p:val>
                                            <p:strVal val="0-#ppt_w/2"/>
                                          </p:val>
                                        </p:tav>
                                        <p:tav tm="100000">
                                          <p:val>
                                            <p:strVal val="#ppt_x"/>
                                          </p:val>
                                        </p:tav>
                                      </p:tavLst>
                                    </p:anim>
                                    <p:anim calcmode="lin" valueType="num">
                                      <p:cBhvr>
                                        <p:cTn id="16" dur="1000" fill="hold"/>
                                        <p:tgtEl>
                                          <p:spTgt spid="27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5">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75">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77"/>
                                        </p:tgtEl>
                                        <p:attrNameLst>
                                          <p:attrName>ppt_x</p:attrName>
                                        </p:attrNameLst>
                                      </p:cBhvr>
                                      <p:tavLst>
                                        <p:tav tm="0">
                                          <p:val>
                                            <p:strVal val="ppt_x"/>
                                          </p:val>
                                        </p:tav>
                                        <p:tav tm="100000">
                                          <p:val>
                                            <p:strVal val="1+ppt_w/2"/>
                                          </p:val>
                                        </p:tav>
                                      </p:tavLst>
                                    </p:anim>
                                    <p:anim calcmode="lin" valueType="num">
                                      <p:cBhvr>
                                        <p:cTn id="27" dur="1000" fill="hold"/>
                                        <p:tgtEl>
                                          <p:spTgt spid="277"/>
                                        </p:tgtEl>
                                        <p:attrNameLst>
                                          <p:attrName>ppt_y</p:attrName>
                                        </p:attrNameLst>
                                      </p:cBhvr>
                                      <p:tavLst>
                                        <p:tav tm="0">
                                          <p:val>
                                            <p:strVal val="ppt_y"/>
                                          </p:val>
                                        </p:tav>
                                        <p:tav tm="100000">
                                          <p:val>
                                            <p:strVal val="ppt_y"/>
                                          </p:val>
                                        </p:tav>
                                      </p:tavLst>
                                    </p:anim>
                                    <p:set>
                                      <p:cBhvr>
                                        <p:cTn id="28" fill="hold">
                                          <p:stCondLst>
                                            <p:cond delay="999"/>
                                          </p:stCondLst>
                                        </p:cTn>
                                        <p:tgtEl>
                                          <p:spTgt spid="277"/>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78"/>
                                        </p:tgtEl>
                                        <p:attrNameLst>
                                          <p:attrName>style.visibility</p:attrName>
                                        </p:attrNameLst>
                                      </p:cBhvr>
                                      <p:to>
                                        <p:strVal val="visible"/>
                                      </p:to>
                                    </p:set>
                                    <p:anim calcmode="lin" valueType="num">
                                      <p:cBhvr>
                                        <p:cTn id="32" dur="1000" fill="hold"/>
                                        <p:tgtEl>
                                          <p:spTgt spid="278"/>
                                        </p:tgtEl>
                                        <p:attrNameLst>
                                          <p:attrName>ppt_x</p:attrName>
                                        </p:attrNameLst>
                                      </p:cBhvr>
                                      <p:tavLst>
                                        <p:tav tm="0">
                                          <p:val>
                                            <p:strVal val="0-#ppt_w/2"/>
                                          </p:val>
                                        </p:tav>
                                        <p:tav tm="100000">
                                          <p:val>
                                            <p:strVal val="#ppt_x"/>
                                          </p:val>
                                        </p:tav>
                                      </p:tavLst>
                                    </p:anim>
                                    <p:anim calcmode="lin" valueType="num">
                                      <p:cBhvr>
                                        <p:cTn id="33" dur="1000" fill="hold"/>
                                        <p:tgtEl>
                                          <p:spTgt spid="27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75">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278"/>
                                        </p:tgtEl>
                                        <p:attrNameLst>
                                          <p:attrName>ppt_x</p:attrName>
                                        </p:attrNameLst>
                                      </p:cBhvr>
                                      <p:tavLst>
                                        <p:tav tm="0">
                                          <p:val>
                                            <p:strVal val="ppt_x"/>
                                          </p:val>
                                        </p:tav>
                                        <p:tav tm="100000">
                                          <p:val>
                                            <p:strVal val="1+ppt_w/2"/>
                                          </p:val>
                                        </p:tav>
                                      </p:tavLst>
                                    </p:anim>
                                    <p:anim calcmode="lin" valueType="num">
                                      <p:cBhvr>
                                        <p:cTn id="41" dur="1000" fill="hold"/>
                                        <p:tgtEl>
                                          <p:spTgt spid="278"/>
                                        </p:tgtEl>
                                        <p:attrNameLst>
                                          <p:attrName>ppt_y</p:attrName>
                                        </p:attrNameLst>
                                      </p:cBhvr>
                                      <p:tavLst>
                                        <p:tav tm="0">
                                          <p:val>
                                            <p:strVal val="ppt_y"/>
                                          </p:val>
                                        </p:tav>
                                        <p:tav tm="100000">
                                          <p:val>
                                            <p:strVal val="ppt_y"/>
                                          </p:val>
                                        </p:tav>
                                      </p:tavLst>
                                    </p:anim>
                                    <p:set>
                                      <p:cBhvr>
                                        <p:cTn id="42" fill="hold">
                                          <p:stCondLst>
                                            <p:cond delay="999"/>
                                          </p:stCondLst>
                                        </p:cTn>
                                        <p:tgtEl>
                                          <p:spTgt spid="278"/>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279"/>
                                        </p:tgtEl>
                                        <p:attrNameLst>
                                          <p:attrName>style.visibility</p:attrName>
                                        </p:attrNameLst>
                                      </p:cBhvr>
                                      <p:to>
                                        <p:strVal val="visible"/>
                                      </p:to>
                                    </p:set>
                                    <p:anim calcmode="lin" valueType="num">
                                      <p:cBhvr>
                                        <p:cTn id="46" dur="1000" fill="hold"/>
                                        <p:tgtEl>
                                          <p:spTgt spid="279"/>
                                        </p:tgtEl>
                                        <p:attrNameLst>
                                          <p:attrName>ppt_x</p:attrName>
                                        </p:attrNameLst>
                                      </p:cBhvr>
                                      <p:tavLst>
                                        <p:tav tm="0">
                                          <p:val>
                                            <p:strVal val="0-#ppt_w/2"/>
                                          </p:val>
                                        </p:tav>
                                        <p:tav tm="100000">
                                          <p:val>
                                            <p:strVal val="#ppt_x"/>
                                          </p:val>
                                        </p:tav>
                                      </p:tavLst>
                                    </p:anim>
                                    <p:anim calcmode="lin" valueType="num">
                                      <p:cBhvr>
                                        <p:cTn id="47" dur="1000" fill="hold"/>
                                        <p:tgtEl>
                                          <p:spTgt spid="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4"/>
      <p:bldP build="whole" bldLvl="1" animBg="1" rev="0" advAuto="0" spid="278" grpId="5"/>
      <p:bldP build="whole" bldLvl="1" animBg="1" rev="0" advAuto="0" spid="279" grpId="6"/>
      <p:bldP build="whole" bldLvl="1" animBg="1" rev="0" advAuto="0" spid="277" grpId="2"/>
      <p:bldP build="whole" bldLvl="1" animBg="1" rev="0" advAuto="0" spid="277" grpId="3"/>
      <p:bldP build="p" bldLvl="5" animBg="1" rev="0" advAuto="0" spid="27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82" name="Title 1"/>
          <p:cNvSpPr txBox="1"/>
          <p:nvPr>
            <p:ph type="title"/>
          </p:nvPr>
        </p:nvSpPr>
        <p:spPr>
          <a:xfrm>
            <a:off x="609600" y="377965"/>
            <a:ext cx="10972800" cy="419032"/>
          </a:xfrm>
          <a:prstGeom prst="rect">
            <a:avLst/>
          </a:prstGeom>
        </p:spPr>
        <p:txBody>
          <a:bodyPr/>
          <a:lstStyle>
            <a:lvl1pPr defTabSz="338327">
              <a:defRPr sz="2294"/>
            </a:lvl1pPr>
          </a:lstStyle>
          <a:p>
            <a:pPr/>
            <a:r>
              <a:t>Next Steps</a:t>
            </a:r>
          </a:p>
        </p:txBody>
      </p:sp>
      <p:sp>
        <p:nvSpPr>
          <p:cNvPr id="283" name="Content Placeholder 2"/>
          <p:cNvSpPr txBox="1"/>
          <p:nvPr>
            <p:ph type="body" idx="1"/>
          </p:nvPr>
        </p:nvSpPr>
        <p:spPr>
          <a:xfrm>
            <a:off x="609600" y="1416848"/>
            <a:ext cx="10972800" cy="4813526"/>
          </a:xfrm>
          <a:prstGeom prst="rect">
            <a:avLst/>
          </a:prstGeom>
        </p:spPr>
        <p:txBody>
          <a:bodyPr/>
          <a:lstStyle/>
          <a:p>
            <a:pPr marL="290763" indent="-290763">
              <a:buSzPct val="100000"/>
              <a:buChar char="•"/>
              <a:defRPr sz="2100"/>
            </a:pPr>
            <a:r>
              <a:t>It speeds the process up greatly if we don’t create the compute node machine profiles yet.</a:t>
            </a:r>
          </a:p>
          <a:p>
            <a:pPr marL="290763" indent="-290763">
              <a:buSzPct val="100000"/>
              <a:buChar char="•"/>
              <a:defRPr sz="2100"/>
            </a:pPr>
            <a:r>
              <a:t>Instead, we will install the head node, then clone the head node to the compute nodes using a linked clone method, which allows the head node and clones to share a common virtual disk image, minimizing disk space usage on the host.</a:t>
            </a:r>
          </a:p>
          <a:p>
            <a:pPr marL="290763" indent="-290763">
              <a:buSzPct val="100000"/>
              <a:buChar char="•"/>
              <a:defRPr sz="2100"/>
            </a:pPr>
            <a:r>
              <a:t>Using linked clones also keeps us from having to do multiple installs.</a:t>
            </a:r>
          </a:p>
          <a:p>
            <a:pPr marL="290763" indent="-290763">
              <a:buSzPct val="100000"/>
              <a:buChar char="•"/>
              <a:defRPr sz="2100"/>
            </a:pPr>
            <a:r>
              <a:t>Because of this, we install a reasonable set of useful software on the head node, then login and manually adjust the installed software as needed, then link that over to the compute nodes.  The compute nodes will have software on them they will never use, but it’s still easier than having separate install images.</a:t>
            </a:r>
          </a:p>
        </p:txBody>
      </p:sp>
      <p:sp>
        <p:nvSpPr>
          <p:cNvPr id="284" name="Slide Number Placeholder 3"/>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87" name="Title 3"/>
          <p:cNvSpPr txBox="1"/>
          <p:nvPr>
            <p:ph type="title"/>
          </p:nvPr>
        </p:nvSpPr>
        <p:spPr>
          <a:xfrm>
            <a:off x="609600" y="253294"/>
            <a:ext cx="10972800" cy="419032"/>
          </a:xfrm>
          <a:prstGeom prst="rect">
            <a:avLst/>
          </a:prstGeom>
        </p:spPr>
        <p:txBody>
          <a:bodyPr/>
          <a:lstStyle>
            <a:lvl1pPr defTabSz="338327">
              <a:defRPr sz="2294"/>
            </a:lvl1pPr>
          </a:lstStyle>
          <a:p>
            <a:pPr/>
            <a:r>
              <a:t>installing the head node</a:t>
            </a:r>
          </a:p>
        </p:txBody>
      </p:sp>
      <p:sp>
        <p:nvSpPr>
          <p:cNvPr id="288"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(your choice of distro, CentOS was just mine)</a:t>
            </a:r>
          </a:p>
        </p:txBody>
      </p:sp>
      <p:sp>
        <p:nvSpPr>
          <p:cNvPr id="289"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lvl1pPr marL="0" indent="0" defTabSz="425195">
              <a:spcBef>
                <a:spcPts val="200"/>
              </a:spcBef>
              <a:buSzTx/>
              <a:buNone/>
              <a:defRPr sz="1488">
                <a:solidFill>
                  <a:srgbClr val="FFFFFF"/>
                </a:solidFill>
              </a:defRPr>
            </a:lvl1pPr>
          </a:lstStyle>
          <a:p>
            <a:pPr/>
            <a:r>
              <a:t>When on the main page and viewing the machine profile, you can click on the Optical Drive and VirtualBox will allow you to attach the iso image for your distro to the optical drive of the host.  If you then click Start to turn the virtual machine on, it starts the install process.  When you get to the end of the install, go ahead and reboot into the installed system so that we can add software we will need on all the nodes into the core disk image.  This will reduce the differences between the master and cloned disk images.</a:t>
            </a:r>
          </a:p>
        </p:txBody>
      </p:sp>
      <p:sp>
        <p:nvSpPr>
          <p:cNvPr id="290"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1" name="Screenshot 2019-02-08 18.18.02.png" descr="Screenshot 2019-02-08 18.18.02.png"/>
          <p:cNvPicPr>
            <a:picLocks noChangeAspect="1"/>
          </p:cNvPicPr>
          <p:nvPr/>
        </p:nvPicPr>
        <p:blipFill>
          <a:blip r:embed="rId2">
            <a:extLst/>
          </a:blip>
          <a:stretch>
            <a:fillRect/>
          </a:stretch>
        </p:blipFill>
        <p:spPr>
          <a:xfrm>
            <a:off x="4305952" y="1280530"/>
            <a:ext cx="6775627" cy="487774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94" name="Title 3"/>
          <p:cNvSpPr txBox="1"/>
          <p:nvPr>
            <p:ph type="title"/>
          </p:nvPr>
        </p:nvSpPr>
        <p:spPr>
          <a:xfrm>
            <a:off x="609600" y="253294"/>
            <a:ext cx="10972800" cy="419032"/>
          </a:xfrm>
          <a:prstGeom prst="rect">
            <a:avLst/>
          </a:prstGeom>
        </p:spPr>
        <p:txBody>
          <a:bodyPr/>
          <a:lstStyle/>
          <a:p>
            <a:pPr lvl="1" defTabSz="338327">
              <a:defRPr sz="2294"/>
            </a:pPr>
            <a:r>
              <a:t>Options I used for centos 7.6 </a:t>
            </a:r>
          </a:p>
        </p:txBody>
      </p:sp>
      <p:sp>
        <p:nvSpPr>
          <p:cNvPr id="295"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Software Selection</a:t>
            </a:r>
          </a:p>
        </p:txBody>
      </p:sp>
      <p:sp>
        <p:nvSpPr>
          <p:cNvPr id="296"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a:spcBef>
                <a:spcPts val="200"/>
              </a:spcBef>
              <a:buSzTx/>
              <a:buNone/>
              <a:defRPr sz="1600">
                <a:solidFill>
                  <a:srgbClr val="FFFFFF"/>
                </a:solidFill>
              </a:defRPr>
            </a:pPr>
            <a:r>
              <a:t>Infrastructure Server</a:t>
            </a:r>
          </a:p>
          <a:p>
            <a:pPr marL="0" indent="0">
              <a:spcBef>
                <a:spcPts val="200"/>
              </a:spcBef>
              <a:buSzTx/>
              <a:buNone/>
              <a:defRPr sz="1600">
                <a:solidFill>
                  <a:srgbClr val="FFFFFF"/>
                </a:solidFill>
              </a:defRPr>
            </a:pPr>
            <a:r>
              <a:t>  File &amp; Storage Server</a:t>
            </a:r>
          </a:p>
          <a:p>
            <a:pPr marL="0" indent="0">
              <a:spcBef>
                <a:spcPts val="200"/>
              </a:spcBef>
              <a:buSzTx/>
              <a:buNone/>
              <a:defRPr sz="1600">
                <a:solidFill>
                  <a:srgbClr val="FFFFFF"/>
                </a:solidFill>
              </a:defRPr>
            </a:pPr>
            <a:r>
              <a:t>  Guest Agents</a:t>
            </a:r>
          </a:p>
          <a:p>
            <a:pPr marL="0" indent="0">
              <a:spcBef>
                <a:spcPts val="200"/>
              </a:spcBef>
              <a:buSzTx/>
              <a:buNone/>
              <a:defRPr sz="1600">
                <a:solidFill>
                  <a:srgbClr val="FFFFFF"/>
                </a:solidFill>
              </a:defRPr>
            </a:pPr>
            <a:r>
              <a:t>  InfiniBand Support</a:t>
            </a:r>
          </a:p>
          <a:p>
            <a:pPr marL="0" indent="0">
              <a:spcBef>
                <a:spcPts val="200"/>
              </a:spcBef>
              <a:buSzTx/>
              <a:buNone/>
              <a:defRPr sz="1600">
                <a:solidFill>
                  <a:srgbClr val="FFFFFF"/>
                </a:solidFill>
              </a:defRPr>
            </a:pPr>
            <a:r>
              <a:t>  Network File System</a:t>
            </a:r>
          </a:p>
          <a:p>
            <a:pPr marL="0" indent="0">
              <a:spcBef>
                <a:spcPts val="200"/>
              </a:spcBef>
              <a:buSzTx/>
              <a:buNone/>
              <a:defRPr sz="1600">
                <a:solidFill>
                  <a:srgbClr val="FFFFFF"/>
                </a:solidFill>
              </a:defRPr>
            </a:pPr>
            <a:r>
              <a:t>    Client</a:t>
            </a:r>
          </a:p>
          <a:p>
            <a:pPr marL="0" indent="0">
              <a:spcBef>
                <a:spcPts val="200"/>
              </a:spcBef>
              <a:buSzTx/>
              <a:buNone/>
              <a:defRPr sz="1600">
                <a:solidFill>
                  <a:srgbClr val="FFFFFF"/>
                </a:solidFill>
              </a:defRPr>
            </a:pPr>
            <a:r>
              <a:t>  Performance Tools</a:t>
            </a:r>
          </a:p>
          <a:p>
            <a:pPr marL="0" indent="0">
              <a:spcBef>
                <a:spcPts val="200"/>
              </a:spcBef>
              <a:buSzTx/>
              <a:buNone/>
              <a:defRPr sz="1600">
                <a:solidFill>
                  <a:srgbClr val="FFFFFF"/>
                </a:solidFill>
              </a:defRPr>
            </a:pPr>
            <a:r>
              <a:t>  Development Tools</a:t>
            </a:r>
          </a:p>
          <a:p>
            <a:pPr marL="0" indent="0">
              <a:spcBef>
                <a:spcPts val="200"/>
              </a:spcBef>
              <a:buSzTx/>
              <a:buNone/>
              <a:defRPr sz="1600">
                <a:solidFill>
                  <a:srgbClr val="FFFFFF"/>
                </a:solidFill>
              </a:defRPr>
            </a:pPr>
            <a:r>
              <a:t>  System Admin Tools</a:t>
            </a:r>
          </a:p>
        </p:txBody>
      </p:sp>
      <p:sp>
        <p:nvSpPr>
          <p:cNvPr id="29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8" name="Screenshot 2019-02-08 18.24.17.png" descr="Screenshot 2019-02-08 18.24.17.png"/>
          <p:cNvPicPr>
            <a:picLocks noChangeAspect="1"/>
          </p:cNvPicPr>
          <p:nvPr/>
        </p:nvPicPr>
        <p:blipFill>
          <a:blip r:embed="rId2">
            <a:extLst/>
          </a:blip>
          <a:stretch>
            <a:fillRect/>
          </a:stretch>
        </p:blipFill>
        <p:spPr>
          <a:xfrm>
            <a:off x="4527676" y="1273114"/>
            <a:ext cx="6179455" cy="4892575"/>
          </a:xfrm>
          <a:prstGeom prst="rect">
            <a:avLst/>
          </a:prstGeom>
          <a:ln w="12700">
            <a:miter lim="400000"/>
          </a:ln>
        </p:spPr>
      </p:pic>
      <p:pic>
        <p:nvPicPr>
          <p:cNvPr id="299" name="Screenshot 2019-02-08 18.24.29.png" descr="Screenshot 2019-02-08 18.24.29.png"/>
          <p:cNvPicPr>
            <a:picLocks noChangeAspect="1"/>
          </p:cNvPicPr>
          <p:nvPr/>
        </p:nvPicPr>
        <p:blipFill>
          <a:blip r:embed="rId3">
            <a:extLst/>
          </a:blip>
          <a:stretch>
            <a:fillRect/>
          </a:stretch>
        </p:blipFill>
        <p:spPr>
          <a:xfrm>
            <a:off x="4516348" y="1262046"/>
            <a:ext cx="6202111" cy="489257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98"/>
                                        </p:tgtEl>
                                        <p:attrNameLst>
                                          <p:attrName>style.visibility</p:attrName>
                                        </p:attrNameLst>
                                      </p:cBhvr>
                                      <p:to>
                                        <p:strVal val="visible"/>
                                      </p:to>
                                    </p:set>
                                    <p:anim calcmode="lin" valueType="num">
                                      <p:cBhvr>
                                        <p:cTn id="7" dur="1000" fill="hold"/>
                                        <p:tgtEl>
                                          <p:spTgt spid="298"/>
                                        </p:tgtEl>
                                        <p:attrNameLst>
                                          <p:attrName>ppt_x</p:attrName>
                                        </p:attrNameLst>
                                      </p:cBhvr>
                                      <p:tavLst>
                                        <p:tav tm="0">
                                          <p:val>
                                            <p:strVal val="0-#ppt_w/2"/>
                                          </p:val>
                                        </p:tav>
                                        <p:tav tm="100000">
                                          <p:val>
                                            <p:strVal val="#ppt_x"/>
                                          </p:val>
                                        </p:tav>
                                      </p:tavLst>
                                    </p:anim>
                                    <p:anim calcmode="lin" valueType="num">
                                      <p:cBhvr>
                                        <p:cTn id="8" dur="1000" fill="hold"/>
                                        <p:tgtEl>
                                          <p:spTgt spid="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2" presetID="2" grpId="2" fill="hold">
                                  <p:stCondLst>
                                    <p:cond delay="0"/>
                                  </p:stCondLst>
                                  <p:iterate type="el" backwards="0">
                                    <p:tmAbs val="0"/>
                                  </p:iterate>
                                  <p:childTnLst>
                                    <p:anim calcmode="lin" valueType="num">
                                      <p:cBhvr>
                                        <p:cTn id="12" dur="1000" fill="hold"/>
                                        <p:tgtEl>
                                          <p:spTgt spid="298"/>
                                        </p:tgtEl>
                                        <p:attrNameLst>
                                          <p:attrName>ppt_x</p:attrName>
                                        </p:attrNameLst>
                                      </p:cBhvr>
                                      <p:tavLst>
                                        <p:tav tm="0">
                                          <p:val>
                                            <p:strVal val="ppt_x"/>
                                          </p:val>
                                        </p:tav>
                                        <p:tav tm="100000">
                                          <p:val>
                                            <p:strVal val="1+ppt_w/2"/>
                                          </p:val>
                                        </p:tav>
                                      </p:tavLst>
                                    </p:anim>
                                    <p:anim calcmode="lin" valueType="num">
                                      <p:cBhvr>
                                        <p:cTn id="13" dur="1000" fill="hold"/>
                                        <p:tgtEl>
                                          <p:spTgt spid="298"/>
                                        </p:tgtEl>
                                        <p:attrNameLst>
                                          <p:attrName>ppt_y</p:attrName>
                                        </p:attrNameLst>
                                      </p:cBhvr>
                                      <p:tavLst>
                                        <p:tav tm="0">
                                          <p:val>
                                            <p:strVal val="ppt_y"/>
                                          </p:val>
                                        </p:tav>
                                        <p:tav tm="100000">
                                          <p:val>
                                            <p:strVal val="ppt_y"/>
                                          </p:val>
                                        </p:tav>
                                      </p:tavLst>
                                    </p:anim>
                                    <p:set>
                                      <p:cBhvr>
                                        <p:cTn id="14" fill="hold">
                                          <p:stCondLst>
                                            <p:cond delay="999"/>
                                          </p:stCondLst>
                                        </p:cTn>
                                        <p:tgtEl>
                                          <p:spTgt spid="298"/>
                                        </p:tgtEl>
                                        <p:attrNameLst>
                                          <p:attrName>style.visibility</p:attrName>
                                        </p:attrNameLst>
                                      </p:cBhvr>
                                      <p:to>
                                        <p:strVal val="hidden"/>
                                      </p:to>
                                    </p:set>
                                  </p:childTnLst>
                                </p:cTn>
                              </p:par>
                            </p:childTnLst>
                          </p:cTn>
                        </p:par>
                        <p:par>
                          <p:cTn id="15" fill="hold">
                            <p:stCondLst>
                              <p:cond delay="1000"/>
                            </p:stCondLst>
                            <p:childTnLst>
                              <p:par>
                                <p:cTn id="16" presetClass="entr" nodeType="afterEffect" presetSubtype="8" presetID="2" grpId="3" fill="hold">
                                  <p:stCondLst>
                                    <p:cond delay="0"/>
                                  </p:stCondLst>
                                  <p:iterate type="el" backwards="0">
                                    <p:tmAbs val="0"/>
                                  </p:iterate>
                                  <p:childTnLst>
                                    <p:set>
                                      <p:cBhvr>
                                        <p:cTn id="17" fill="hold"/>
                                        <p:tgtEl>
                                          <p:spTgt spid="299"/>
                                        </p:tgtEl>
                                        <p:attrNameLst>
                                          <p:attrName>style.visibility</p:attrName>
                                        </p:attrNameLst>
                                      </p:cBhvr>
                                      <p:to>
                                        <p:strVal val="visible"/>
                                      </p:to>
                                    </p:set>
                                    <p:anim calcmode="lin" valueType="num">
                                      <p:cBhvr>
                                        <p:cTn id="18" dur="1000" fill="hold"/>
                                        <p:tgtEl>
                                          <p:spTgt spid="299"/>
                                        </p:tgtEl>
                                        <p:attrNameLst>
                                          <p:attrName>ppt_x</p:attrName>
                                        </p:attrNameLst>
                                      </p:cBhvr>
                                      <p:tavLst>
                                        <p:tav tm="0">
                                          <p:val>
                                            <p:strVal val="0-#ppt_w/2"/>
                                          </p:val>
                                        </p:tav>
                                        <p:tav tm="100000">
                                          <p:val>
                                            <p:strVal val="#ppt_x"/>
                                          </p:val>
                                        </p:tav>
                                      </p:tavLst>
                                    </p:anim>
                                    <p:anim calcmode="lin" valueType="num">
                                      <p:cBhvr>
                                        <p:cTn id="19" dur="1000" fill="hold"/>
                                        <p:tgtEl>
                                          <p:spTgt spid="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1"/>
      <p:bldP build="whole" bldLvl="1" animBg="1" rev="0" advAuto="0" spid="298" grpId="2"/>
      <p:bldP build="whole" bldLvl="1" animBg="1" rev="0" advAuto="0" spid="299"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76" name="Title 1"/>
          <p:cNvSpPr txBox="1"/>
          <p:nvPr>
            <p:ph type="title"/>
          </p:nvPr>
        </p:nvSpPr>
        <p:spPr>
          <a:xfrm>
            <a:off x="609600" y="377965"/>
            <a:ext cx="10972800" cy="419032"/>
          </a:xfrm>
          <a:prstGeom prst="rect">
            <a:avLst/>
          </a:prstGeom>
        </p:spPr>
        <p:txBody>
          <a:bodyPr/>
          <a:lstStyle>
            <a:lvl1pPr defTabSz="338327">
              <a:defRPr sz="2294"/>
            </a:lvl1pPr>
          </a:lstStyle>
          <a:p>
            <a:pPr/>
            <a:r>
              <a:t>How to use this guide</a:t>
            </a:r>
          </a:p>
        </p:txBody>
      </p:sp>
      <p:sp>
        <p:nvSpPr>
          <p:cNvPr id="177" name="Content Placeholder 2"/>
          <p:cNvSpPr txBox="1"/>
          <p:nvPr>
            <p:ph type="body" idx="1"/>
          </p:nvPr>
        </p:nvSpPr>
        <p:spPr>
          <a:xfrm>
            <a:off x="609600" y="1416848"/>
            <a:ext cx="10972800" cy="4813526"/>
          </a:xfrm>
          <a:prstGeom prst="rect">
            <a:avLst/>
          </a:prstGeom>
        </p:spPr>
        <p:txBody>
          <a:bodyPr/>
          <a:lstStyle>
            <a:lvl1pPr marL="0" indent="0">
              <a:buSzTx/>
              <a:buNone/>
              <a:defRPr sz="2900"/>
            </a:lvl1pPr>
          </a:lstStyle>
          <a:p>
            <a:pPr/>
            <a:r>
              <a:t>This guide assumes you are familiar with installing software on your own machine.  It also assumes you are comfortable performing a minimal linux install in a virtual machine.  To best utilize this guide, you should look at the available software choices under Preliminary Software Downloads and pick which virtualization environment and which linux distro you would like to use and then have them downloaded prior to proceeding with this tutorial.  You should also have your virtualization software installed prior to proceeding with this tutorial.  We pick up from the point of virtualization software installed and ready to start configuring things.</a:t>
            </a:r>
          </a:p>
        </p:txBody>
      </p:sp>
      <p:sp>
        <p:nvSpPr>
          <p:cNvPr id="178" name="Slide Number Placeholder 3"/>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1" name="Screenshot 2019-02-18 17.24.19.png" descr="Screenshot 2019-02-18 17.24.19.png"/>
          <p:cNvPicPr>
            <a:picLocks noChangeAspect="1"/>
          </p:cNvPicPr>
          <p:nvPr/>
        </p:nvPicPr>
        <p:blipFill>
          <a:blip r:embed="rId2">
            <a:extLst/>
          </a:blip>
          <a:stretch>
            <a:fillRect/>
          </a:stretch>
        </p:blipFill>
        <p:spPr>
          <a:xfrm>
            <a:off x="4426098" y="1353740"/>
            <a:ext cx="6238712" cy="4944576"/>
          </a:xfrm>
          <a:prstGeom prst="rect">
            <a:avLst/>
          </a:prstGeom>
          <a:ln w="12700">
            <a:miter lim="400000"/>
          </a:ln>
        </p:spPr>
      </p:pic>
      <p:pic>
        <p:nvPicPr>
          <p:cNvPr id="302" name="Screenshot 2019-02-18 17.32.43.png" descr="Screenshot 2019-02-18 17.32.43.png"/>
          <p:cNvPicPr>
            <a:picLocks noChangeAspect="1"/>
          </p:cNvPicPr>
          <p:nvPr/>
        </p:nvPicPr>
        <p:blipFill>
          <a:blip r:embed="rId3">
            <a:extLst/>
          </a:blip>
          <a:stretch>
            <a:fillRect/>
          </a:stretch>
        </p:blipFill>
        <p:spPr>
          <a:xfrm>
            <a:off x="4421433" y="1353740"/>
            <a:ext cx="6248041" cy="4939742"/>
          </a:xfrm>
          <a:prstGeom prst="rect">
            <a:avLst/>
          </a:prstGeom>
          <a:ln w="12700">
            <a:miter lim="400000"/>
          </a:ln>
        </p:spPr>
      </p:pic>
      <p:sp>
        <p:nvSpPr>
          <p:cNvPr id="30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04" name="Title 3"/>
          <p:cNvSpPr txBox="1"/>
          <p:nvPr>
            <p:ph type="title"/>
          </p:nvPr>
        </p:nvSpPr>
        <p:spPr>
          <a:xfrm>
            <a:off x="609600" y="253294"/>
            <a:ext cx="10972800" cy="419032"/>
          </a:xfrm>
          <a:prstGeom prst="rect">
            <a:avLst/>
          </a:prstGeom>
        </p:spPr>
        <p:txBody>
          <a:bodyPr/>
          <a:lstStyle/>
          <a:p>
            <a:pPr lvl="1" defTabSz="338327">
              <a:defRPr sz="2294"/>
            </a:pPr>
            <a:r>
              <a:t>Options I used for centos 7.6 </a:t>
            </a:r>
          </a:p>
        </p:txBody>
      </p:sp>
      <p:sp>
        <p:nvSpPr>
          <p:cNvPr id="305"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Installation Destination</a:t>
            </a:r>
          </a:p>
        </p:txBody>
      </p:sp>
      <p:sp>
        <p:nvSpPr>
          <p:cNvPr id="306" name="Text Placeholder 9"/>
          <p:cNvSpPr/>
          <p:nvPr>
            <p:ph type="body" idx="13"/>
          </p:nvPr>
        </p:nvSpPr>
        <p:spPr>
          <a:xfrm>
            <a:off x="423022" y="1387340"/>
            <a:ext cx="2461684" cy="4641985"/>
          </a:xfrm>
          <a:prstGeom prst="rect">
            <a:avLst/>
          </a:prstGeom>
          <a:extLst>
            <a:ext uri="{C572A759-6A51-4108-AA02-DFA0A04FC94B}">
              <ma14:wrappingTextBoxFlag xmlns:ma14="http://schemas.microsoft.com/office/mac/drawingml/2011/main" val="1"/>
            </a:ext>
          </a:extLst>
        </p:spPr>
        <p:txBody>
          <a:bodyPr anchor="t"/>
          <a:lstStyle/>
          <a:p>
            <a:pPr marL="0" indent="0" defTabSz="438911">
              <a:spcBef>
                <a:spcPts val="200"/>
              </a:spcBef>
              <a:buSzTx/>
              <a:buNone/>
              <a:defRPr sz="1536">
                <a:solidFill>
                  <a:srgbClr val="FFFFFF"/>
                </a:solidFill>
              </a:defRPr>
            </a:pPr>
            <a:r>
              <a:t>Select the disk and select “I will configure partitioning” then click Done.  We don’t use automatic partitioning because we don’t want to waste space on a swap partition.</a:t>
            </a:r>
          </a:p>
          <a:p>
            <a:pPr marL="0" indent="0" defTabSz="438911">
              <a:spcBef>
                <a:spcPts val="200"/>
              </a:spcBef>
              <a:buSzTx/>
              <a:buNone/>
              <a:defRPr sz="1536">
                <a:solidFill>
                  <a:srgbClr val="FFFFFF"/>
                </a:solidFill>
              </a:defRPr>
            </a:pPr>
          </a:p>
          <a:p>
            <a:pPr marL="0" indent="0" defTabSz="438911">
              <a:spcBef>
                <a:spcPts val="200"/>
              </a:spcBef>
              <a:buSzTx/>
              <a:buNone/>
              <a:defRPr sz="1536">
                <a:solidFill>
                  <a:srgbClr val="FFFFFF"/>
                </a:solidFill>
              </a:defRPr>
            </a:pPr>
            <a:r>
              <a:t>Leave the partition type as LVM, and click the + button to manually create your partitions.</a:t>
            </a:r>
          </a:p>
          <a:p>
            <a:pPr marL="0" indent="0" defTabSz="438911">
              <a:spcBef>
                <a:spcPts val="200"/>
              </a:spcBef>
              <a:buSzTx/>
              <a:buNone/>
              <a:defRPr sz="1536">
                <a:solidFill>
                  <a:srgbClr val="FFFFFF"/>
                </a:solidFill>
              </a:defRPr>
            </a:pPr>
          </a:p>
          <a:p>
            <a:pPr marL="0" indent="0" defTabSz="438911">
              <a:spcBef>
                <a:spcPts val="200"/>
              </a:spcBef>
              <a:buSzTx/>
              <a:buNone/>
              <a:defRPr sz="1536">
                <a:solidFill>
                  <a:srgbClr val="FFFFFF"/>
                </a:solidFill>
              </a:defRPr>
            </a:pPr>
            <a:r>
              <a:t>You’ll need these partitions:</a:t>
            </a:r>
          </a:p>
          <a:p>
            <a:pPr marL="0" indent="0" defTabSz="438911">
              <a:spcBef>
                <a:spcPts val="200"/>
              </a:spcBef>
              <a:buSzTx/>
              <a:buNone/>
              <a:defRPr sz="1536">
                <a:solidFill>
                  <a:srgbClr val="FFFFFF"/>
                </a:solidFill>
              </a:defRPr>
            </a:pPr>
            <a:r>
              <a:t>  /boot/efi       50MB</a:t>
            </a:r>
          </a:p>
          <a:p>
            <a:pPr marL="0" indent="0" defTabSz="438911">
              <a:spcBef>
                <a:spcPts val="200"/>
              </a:spcBef>
              <a:buSzTx/>
              <a:buNone/>
              <a:defRPr sz="1536">
                <a:solidFill>
                  <a:srgbClr val="FFFFFF"/>
                </a:solidFill>
              </a:defRPr>
            </a:pPr>
            <a:r>
              <a:t>  /boot          976MB</a:t>
            </a:r>
          </a:p>
          <a:p>
            <a:pPr marL="0" indent="0" defTabSz="438911">
              <a:spcBef>
                <a:spcPts val="200"/>
              </a:spcBef>
              <a:buSzTx/>
              <a:buNone/>
              <a:defRPr sz="1536">
                <a:solidFill>
                  <a:srgbClr val="FFFFFF"/>
                </a:solidFill>
              </a:defRPr>
            </a:pPr>
            <a:r>
              <a:t>  /                7160MB</a:t>
            </a:r>
          </a:p>
        </p:txBody>
      </p:sp>
      <p:sp>
        <p:nvSpPr>
          <p:cNvPr id="30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8" name="Screenshot 2019-02-18 17.21.48.png" descr="Screenshot 2019-02-18 17.21.48.png"/>
          <p:cNvPicPr>
            <a:picLocks noChangeAspect="1"/>
          </p:cNvPicPr>
          <p:nvPr/>
        </p:nvPicPr>
        <p:blipFill>
          <a:blip r:embed="rId4">
            <a:extLst/>
          </a:blip>
          <a:stretch>
            <a:fillRect/>
          </a:stretch>
        </p:blipFill>
        <p:spPr>
          <a:xfrm>
            <a:off x="4426098" y="1353740"/>
            <a:ext cx="6238712" cy="493974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0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0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308"/>
                                        </p:tgtEl>
                                        <p:attrNameLst>
                                          <p:attrName>style.visibility</p:attrName>
                                        </p:attrNameLst>
                                      </p:cBhvr>
                                      <p:to>
                                        <p:strVal val="visible"/>
                                      </p:to>
                                    </p:set>
                                    <p:anim calcmode="lin" valueType="num">
                                      <p:cBhvr>
                                        <p:cTn id="15" dur="1000" fill="hold"/>
                                        <p:tgtEl>
                                          <p:spTgt spid="308"/>
                                        </p:tgtEl>
                                        <p:attrNameLst>
                                          <p:attrName>ppt_x</p:attrName>
                                        </p:attrNameLst>
                                      </p:cBhvr>
                                      <p:tavLst>
                                        <p:tav tm="0">
                                          <p:val>
                                            <p:strVal val="0-#ppt_w/2"/>
                                          </p:val>
                                        </p:tav>
                                        <p:tav tm="100000">
                                          <p:val>
                                            <p:strVal val="#ppt_x"/>
                                          </p:val>
                                        </p:tav>
                                      </p:tavLst>
                                    </p:anim>
                                    <p:anim calcmode="lin" valueType="num">
                                      <p:cBhvr>
                                        <p:cTn id="16" dur="1000" fill="hold"/>
                                        <p:tgtEl>
                                          <p:spTgt spid="30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06">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xit" nodeType="afterEffect" presetSubtype="2" presetID="2" grpId="3" fill="hold">
                                  <p:stCondLst>
                                    <p:cond delay="0"/>
                                  </p:stCondLst>
                                  <p:iterate type="el" backwards="0">
                                    <p:tmAbs val="0"/>
                                  </p:iterate>
                                  <p:childTnLst>
                                    <p:anim calcmode="lin" valueType="num">
                                      <p:cBhvr>
                                        <p:cTn id="23" dur="1000" fill="hold"/>
                                        <p:tgtEl>
                                          <p:spTgt spid="308"/>
                                        </p:tgtEl>
                                        <p:attrNameLst>
                                          <p:attrName>ppt_x</p:attrName>
                                        </p:attrNameLst>
                                      </p:cBhvr>
                                      <p:tavLst>
                                        <p:tav tm="0">
                                          <p:val>
                                            <p:strVal val="ppt_x"/>
                                          </p:val>
                                        </p:tav>
                                        <p:tav tm="100000">
                                          <p:val>
                                            <p:strVal val="1+ppt_w/2"/>
                                          </p:val>
                                        </p:tav>
                                      </p:tavLst>
                                    </p:anim>
                                    <p:anim calcmode="lin" valueType="num">
                                      <p:cBhvr>
                                        <p:cTn id="24" dur="1000" fill="hold"/>
                                        <p:tgtEl>
                                          <p:spTgt spid="308"/>
                                        </p:tgtEl>
                                        <p:attrNameLst>
                                          <p:attrName>ppt_y</p:attrName>
                                        </p:attrNameLst>
                                      </p:cBhvr>
                                      <p:tavLst>
                                        <p:tav tm="0">
                                          <p:val>
                                            <p:strVal val="ppt_y"/>
                                          </p:val>
                                        </p:tav>
                                        <p:tav tm="100000">
                                          <p:val>
                                            <p:strVal val="ppt_y"/>
                                          </p:val>
                                        </p:tav>
                                      </p:tavLst>
                                    </p:anim>
                                    <p:set>
                                      <p:cBhvr>
                                        <p:cTn id="25" fill="hold">
                                          <p:stCondLst>
                                            <p:cond delay="999"/>
                                          </p:stCondLst>
                                        </p:cTn>
                                        <p:tgtEl>
                                          <p:spTgt spid="308"/>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8" presetID="2" grpId="4" fill="hold">
                                  <p:stCondLst>
                                    <p:cond delay="0"/>
                                  </p:stCondLst>
                                  <p:iterate type="el" backwards="0">
                                    <p:tmAbs val="0"/>
                                  </p:iterate>
                                  <p:childTnLst>
                                    <p:set>
                                      <p:cBhvr>
                                        <p:cTn id="28" fill="hold"/>
                                        <p:tgtEl>
                                          <p:spTgt spid="301"/>
                                        </p:tgtEl>
                                        <p:attrNameLst>
                                          <p:attrName>style.visibility</p:attrName>
                                        </p:attrNameLst>
                                      </p:cBhvr>
                                      <p:to>
                                        <p:strVal val="visible"/>
                                      </p:to>
                                    </p:set>
                                    <p:anim calcmode="lin" valueType="num">
                                      <p:cBhvr>
                                        <p:cTn id="29" dur="1000" fill="hold"/>
                                        <p:tgtEl>
                                          <p:spTgt spid="301"/>
                                        </p:tgtEl>
                                        <p:attrNameLst>
                                          <p:attrName>ppt_x</p:attrName>
                                        </p:attrNameLst>
                                      </p:cBhvr>
                                      <p:tavLst>
                                        <p:tav tm="0">
                                          <p:val>
                                            <p:strVal val="0-#ppt_w/2"/>
                                          </p:val>
                                        </p:tav>
                                        <p:tav tm="100000">
                                          <p:val>
                                            <p:strVal val="#ppt_x"/>
                                          </p:val>
                                        </p:tav>
                                      </p:tavLst>
                                    </p:anim>
                                    <p:anim calcmode="lin" valueType="num">
                                      <p:cBhvr>
                                        <p:cTn id="30" dur="1000" fill="hold"/>
                                        <p:tgtEl>
                                          <p:spTgt spid="30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306">
                                            <p:txEl>
                                              <p:pRg st="3" end="3"/>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306">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 fill="hold">
                                  <p:stCondLst>
                                    <p:cond delay="0"/>
                                  </p:stCondLst>
                                  <p:iterate type="el" backwards="0">
                                    <p:tmAbs val="0"/>
                                  </p:iterate>
                                  <p:childTnLst>
                                    <p:set>
                                      <p:cBhvr>
                                        <p:cTn id="40" fill="hold"/>
                                        <p:tgtEl>
                                          <p:spTgt spid="306">
                                            <p:txEl>
                                              <p:pRg st="5" end="5"/>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 fill="hold">
                                  <p:stCondLst>
                                    <p:cond delay="0"/>
                                  </p:stCondLst>
                                  <p:iterate type="el" backwards="0">
                                    <p:tmAbs val="0"/>
                                  </p:iterate>
                                  <p:childTnLst>
                                    <p:set>
                                      <p:cBhvr>
                                        <p:cTn id="43" fill="hold"/>
                                        <p:tgtEl>
                                          <p:spTgt spid="306">
                                            <p:txEl>
                                              <p:pRg st="6" end="6"/>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 fill="hold">
                                  <p:stCondLst>
                                    <p:cond delay="0"/>
                                  </p:stCondLst>
                                  <p:iterate type="el" backwards="0">
                                    <p:tmAbs val="0"/>
                                  </p:iterate>
                                  <p:childTnLst>
                                    <p:set>
                                      <p:cBhvr>
                                        <p:cTn id="46" fill="hold"/>
                                        <p:tgtEl>
                                          <p:spTgt spid="306">
                                            <p:txEl>
                                              <p:pRg st="7" end="7"/>
                                            </p:txEl>
                                          </p:spTgt>
                                        </p:tgtEl>
                                        <p:attrNameLst>
                                          <p:attrName>style.visibility</p:attrName>
                                        </p:attrNameLst>
                                      </p:cBhvr>
                                      <p:to>
                                        <p:strVal val="visible"/>
                                      </p:to>
                                    </p:set>
                                  </p:childTnLst>
                                </p:cTn>
                              </p:par>
                            </p:childTnLst>
                          </p:cTn>
                        </p:par>
                        <p:par>
                          <p:cTn id="47" fill="hold">
                            <p:stCondLst>
                              <p:cond delay="0"/>
                            </p:stCondLst>
                            <p:childTnLst>
                              <p:par>
                                <p:cTn id="48" presetClass="exit" nodeType="afterEffect" presetSubtype="2" presetID="2" grpId="5" fill="hold">
                                  <p:stCondLst>
                                    <p:cond delay="0"/>
                                  </p:stCondLst>
                                  <p:iterate type="el" backwards="0">
                                    <p:tmAbs val="0"/>
                                  </p:iterate>
                                  <p:childTnLst>
                                    <p:anim calcmode="lin" valueType="num">
                                      <p:cBhvr>
                                        <p:cTn id="49" dur="1000" fill="hold"/>
                                        <p:tgtEl>
                                          <p:spTgt spid="301"/>
                                        </p:tgtEl>
                                        <p:attrNameLst>
                                          <p:attrName>ppt_x</p:attrName>
                                        </p:attrNameLst>
                                      </p:cBhvr>
                                      <p:tavLst>
                                        <p:tav tm="0">
                                          <p:val>
                                            <p:strVal val="ppt_x"/>
                                          </p:val>
                                        </p:tav>
                                        <p:tav tm="100000">
                                          <p:val>
                                            <p:strVal val="1+ppt_w/2"/>
                                          </p:val>
                                        </p:tav>
                                      </p:tavLst>
                                    </p:anim>
                                    <p:anim calcmode="lin" valueType="num">
                                      <p:cBhvr>
                                        <p:cTn id="50" dur="1000" fill="hold"/>
                                        <p:tgtEl>
                                          <p:spTgt spid="301"/>
                                        </p:tgtEl>
                                        <p:attrNameLst>
                                          <p:attrName>ppt_y</p:attrName>
                                        </p:attrNameLst>
                                      </p:cBhvr>
                                      <p:tavLst>
                                        <p:tav tm="0">
                                          <p:val>
                                            <p:strVal val="ppt_y"/>
                                          </p:val>
                                        </p:tav>
                                        <p:tav tm="100000">
                                          <p:val>
                                            <p:strVal val="ppt_y"/>
                                          </p:val>
                                        </p:tav>
                                      </p:tavLst>
                                    </p:anim>
                                    <p:set>
                                      <p:cBhvr>
                                        <p:cTn id="51" fill="hold">
                                          <p:stCondLst>
                                            <p:cond delay="999"/>
                                          </p:stCondLst>
                                        </p:cTn>
                                        <p:tgtEl>
                                          <p:spTgt spid="301"/>
                                        </p:tgtEl>
                                        <p:attrNameLst>
                                          <p:attrName>style.visibility</p:attrName>
                                        </p:attrNameLst>
                                      </p:cBhvr>
                                      <p:to>
                                        <p:strVal val="hidden"/>
                                      </p:to>
                                    </p:set>
                                  </p:childTnLst>
                                </p:cTn>
                              </p:par>
                            </p:childTnLst>
                          </p:cTn>
                        </p:par>
                        <p:par>
                          <p:cTn id="52" fill="hold">
                            <p:stCondLst>
                              <p:cond delay="1000"/>
                            </p:stCondLst>
                            <p:childTnLst>
                              <p:par>
                                <p:cTn id="53" presetClass="entr" nodeType="afterEffect" presetSubtype="8" presetID="2" grpId="6" fill="hold">
                                  <p:stCondLst>
                                    <p:cond delay="0"/>
                                  </p:stCondLst>
                                  <p:iterate type="el" backwards="0">
                                    <p:tmAbs val="0"/>
                                  </p:iterate>
                                  <p:childTnLst>
                                    <p:set>
                                      <p:cBhvr>
                                        <p:cTn id="54" fill="hold"/>
                                        <p:tgtEl>
                                          <p:spTgt spid="302"/>
                                        </p:tgtEl>
                                        <p:attrNameLst>
                                          <p:attrName>style.visibility</p:attrName>
                                        </p:attrNameLst>
                                      </p:cBhvr>
                                      <p:to>
                                        <p:strVal val="visible"/>
                                      </p:to>
                                    </p:set>
                                    <p:anim calcmode="lin" valueType="num">
                                      <p:cBhvr>
                                        <p:cTn id="55" dur="1000" fill="hold"/>
                                        <p:tgtEl>
                                          <p:spTgt spid="302"/>
                                        </p:tgtEl>
                                        <p:attrNameLst>
                                          <p:attrName>ppt_x</p:attrName>
                                        </p:attrNameLst>
                                      </p:cBhvr>
                                      <p:tavLst>
                                        <p:tav tm="0">
                                          <p:val>
                                            <p:strVal val="0-#ppt_w/2"/>
                                          </p:val>
                                        </p:tav>
                                        <p:tav tm="100000">
                                          <p:val>
                                            <p:strVal val="#ppt_x"/>
                                          </p:val>
                                        </p:tav>
                                      </p:tavLst>
                                    </p:anim>
                                    <p:anim calcmode="lin" valueType="num">
                                      <p:cBhvr>
                                        <p:cTn id="56" dur="1000" fill="hold"/>
                                        <p:tgtEl>
                                          <p:spTgt spid="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8" grpId="2"/>
      <p:bldP build="whole" bldLvl="1" animBg="1" rev="0" advAuto="0" spid="308" grpId="3"/>
      <p:bldP build="p" bldLvl="5" animBg="1" rev="0" advAuto="0" spid="306" grpId="1"/>
      <p:bldP build="whole" bldLvl="1" animBg="1" rev="0" advAuto="0" spid="301" grpId="5"/>
      <p:bldP build="whole" bldLvl="1" animBg="1" rev="0" advAuto="0" spid="302" grpId="6"/>
      <p:bldP build="whole" bldLvl="1" animBg="1" rev="0" advAuto="0" spid="301" grpId="4"/>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Screenshot 2019-02-18 17.39.21.png" descr="Screenshot 2019-02-18 17.39.21.png"/>
          <p:cNvPicPr>
            <a:picLocks noChangeAspect="1"/>
          </p:cNvPicPr>
          <p:nvPr/>
        </p:nvPicPr>
        <p:blipFill>
          <a:blip r:embed="rId2">
            <a:extLst/>
          </a:blip>
          <a:stretch>
            <a:fillRect/>
          </a:stretch>
        </p:blipFill>
        <p:spPr>
          <a:xfrm>
            <a:off x="4485404" y="1329773"/>
            <a:ext cx="6266315" cy="4853322"/>
          </a:xfrm>
          <a:prstGeom prst="rect">
            <a:avLst/>
          </a:prstGeom>
          <a:ln w="12700">
            <a:miter lim="400000"/>
          </a:ln>
        </p:spPr>
      </p:pic>
      <p:pic>
        <p:nvPicPr>
          <p:cNvPr id="311" name="Screenshot 2019-02-18 17.41.07.png" descr="Screenshot 2019-02-18 17.41.07.png"/>
          <p:cNvPicPr>
            <a:picLocks noChangeAspect="1"/>
          </p:cNvPicPr>
          <p:nvPr/>
        </p:nvPicPr>
        <p:blipFill>
          <a:blip r:embed="rId3">
            <a:extLst/>
          </a:blip>
          <a:stretch>
            <a:fillRect/>
          </a:stretch>
        </p:blipFill>
        <p:spPr>
          <a:xfrm>
            <a:off x="4487066" y="1418014"/>
            <a:ext cx="6262991" cy="4811194"/>
          </a:xfrm>
          <a:prstGeom prst="rect">
            <a:avLst/>
          </a:prstGeom>
          <a:ln w="12700">
            <a:miter lim="400000"/>
          </a:ln>
        </p:spPr>
      </p:pic>
      <p:pic>
        <p:nvPicPr>
          <p:cNvPr id="312" name="Screenshot 2019-02-18 17.55.38.png" descr="Screenshot 2019-02-18 17.55.38.png"/>
          <p:cNvPicPr>
            <a:picLocks noChangeAspect="1"/>
          </p:cNvPicPr>
          <p:nvPr/>
        </p:nvPicPr>
        <p:blipFill>
          <a:blip r:embed="rId4">
            <a:extLst/>
          </a:blip>
          <a:stretch>
            <a:fillRect/>
          </a:stretch>
        </p:blipFill>
        <p:spPr>
          <a:xfrm>
            <a:off x="4449829" y="1329773"/>
            <a:ext cx="6337466" cy="4853322"/>
          </a:xfrm>
          <a:prstGeom prst="rect">
            <a:avLst/>
          </a:prstGeom>
          <a:ln w="12700">
            <a:miter lim="400000"/>
          </a:ln>
        </p:spPr>
      </p:pic>
      <p:sp>
        <p:nvSpPr>
          <p:cNvPr id="31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14" name="Title 3"/>
          <p:cNvSpPr txBox="1"/>
          <p:nvPr>
            <p:ph type="title"/>
          </p:nvPr>
        </p:nvSpPr>
        <p:spPr>
          <a:xfrm>
            <a:off x="609600" y="253294"/>
            <a:ext cx="10972800" cy="419032"/>
          </a:xfrm>
          <a:prstGeom prst="rect">
            <a:avLst/>
          </a:prstGeom>
        </p:spPr>
        <p:txBody>
          <a:bodyPr/>
          <a:lstStyle/>
          <a:p>
            <a:pPr lvl="1" defTabSz="338327">
              <a:defRPr sz="2294"/>
            </a:pPr>
            <a:r>
              <a:t>Options I used for centos 7.6 </a:t>
            </a:r>
          </a:p>
        </p:txBody>
      </p:sp>
      <p:sp>
        <p:nvSpPr>
          <p:cNvPr id="315"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Networking Options</a:t>
            </a:r>
          </a:p>
        </p:txBody>
      </p:sp>
      <p:sp>
        <p:nvSpPr>
          <p:cNvPr id="316" name="Text Placeholder 9"/>
          <p:cNvSpPr/>
          <p:nvPr>
            <p:ph type="body" idx="13"/>
          </p:nvPr>
        </p:nvSpPr>
        <p:spPr>
          <a:xfrm>
            <a:off x="423022" y="1398409"/>
            <a:ext cx="2461684" cy="4641985"/>
          </a:xfrm>
          <a:prstGeom prst="rect">
            <a:avLst/>
          </a:prstGeom>
          <a:extLst>
            <a:ext uri="{C572A759-6A51-4108-AA02-DFA0A04FC94B}">
              <ma14:wrappingTextBoxFlag xmlns:ma14="http://schemas.microsoft.com/office/mac/drawingml/2011/main" val="1"/>
            </a:ext>
          </a:extLst>
        </p:spPr>
        <p:txBody>
          <a:bodyPr anchor="t"/>
          <a:lstStyle/>
          <a:p>
            <a:pPr marL="0" indent="0" defTabSz="265175">
              <a:spcBef>
                <a:spcPts val="100"/>
              </a:spcBef>
              <a:buSzTx/>
              <a:buNone/>
              <a:defRPr sz="928">
                <a:solidFill>
                  <a:srgbClr val="FFFFFF"/>
                </a:solidFill>
              </a:defRPr>
            </a:pPr>
            <a:r>
              <a:t>Set the hostname to head-node, then select the first ethernet adapter and select Configure</a:t>
            </a:r>
          </a:p>
          <a:p>
            <a:pPr lvl="1" marL="0" indent="265175" defTabSz="265175">
              <a:spcBef>
                <a:spcPts val="100"/>
              </a:spcBef>
              <a:buSzTx/>
              <a:buNone/>
              <a:defRPr sz="928">
                <a:solidFill>
                  <a:srgbClr val="FFFFFF"/>
                </a:solidFill>
              </a:defRPr>
            </a:pPr>
            <a:r>
              <a:t>On General tab, enable auto connection and set priority to 0</a:t>
            </a:r>
          </a:p>
          <a:p>
            <a:pPr lvl="1" marL="0" indent="265175" defTabSz="265175">
              <a:spcBef>
                <a:spcPts val="100"/>
              </a:spcBef>
              <a:buSzTx/>
              <a:buNone/>
              <a:defRPr sz="928">
                <a:solidFill>
                  <a:srgbClr val="FFFFFF"/>
                </a:solidFill>
              </a:defRPr>
            </a:pPr>
            <a:r>
              <a:t>On IPv4 tab, set Method to Manual, click the Add button and enter the address information you see here, set the DNS server, then save this interface (I was going to use DHCP, but VirtualBox gives problems with linked clones getting the same DHCP address despite having changed the MAC addresses on the clones)</a:t>
            </a:r>
          </a:p>
          <a:p>
            <a:pPr marL="0" indent="0" defTabSz="265175">
              <a:spcBef>
                <a:spcPts val="100"/>
              </a:spcBef>
              <a:buSzTx/>
              <a:buNone/>
              <a:defRPr sz="928">
                <a:solidFill>
                  <a:srgbClr val="FFFFFF"/>
                </a:solidFill>
              </a:defRPr>
            </a:pPr>
            <a:r>
              <a:t>Repeat on other 2 Ethernets, except</a:t>
            </a:r>
          </a:p>
          <a:p>
            <a:pPr lvl="1" marL="0" indent="265175" defTabSz="265175">
              <a:spcBef>
                <a:spcPts val="100"/>
              </a:spcBef>
              <a:buSzTx/>
              <a:buNone/>
              <a:defRPr sz="928">
                <a:solidFill>
                  <a:srgbClr val="FFFFFF"/>
                </a:solidFill>
              </a:defRPr>
            </a:pPr>
            <a:r>
              <a:t>On General tab set priority to -1</a:t>
            </a:r>
          </a:p>
          <a:p>
            <a:pPr lvl="1" marL="0" indent="265175" defTabSz="265175">
              <a:spcBef>
                <a:spcPts val="100"/>
              </a:spcBef>
              <a:buSzTx/>
              <a:buNone/>
              <a:defRPr sz="928">
                <a:solidFill>
                  <a:srgbClr val="FFFFFF"/>
                </a:solidFill>
              </a:defRPr>
            </a:pPr>
            <a:r>
              <a:t>For eth1 set the IP address to 192.168.56.5 and leave the gateway blank, we don’t want to attempt to route out through this interface</a:t>
            </a:r>
          </a:p>
          <a:p>
            <a:pPr lvl="1" marL="0" indent="265175" defTabSz="265175">
              <a:spcBef>
                <a:spcPts val="100"/>
              </a:spcBef>
              <a:buSzTx/>
              <a:buNone/>
              <a:defRPr sz="928">
                <a:solidFill>
                  <a:srgbClr val="FFFFFF"/>
                </a:solidFill>
              </a:defRPr>
            </a:pPr>
            <a:r>
              <a:t>For eth2 set the IP address to 192.168.57.5 and again leave the gateway blank</a:t>
            </a:r>
          </a:p>
          <a:p>
            <a:pPr lvl="1" marL="0" indent="265175" defTabSz="265175">
              <a:spcBef>
                <a:spcPts val="100"/>
              </a:spcBef>
              <a:buSzTx/>
              <a:buNone/>
              <a:defRPr sz="928">
                <a:solidFill>
                  <a:srgbClr val="FFFFFF"/>
                </a:solidFill>
              </a:defRPr>
            </a:pPr>
          </a:p>
          <a:p>
            <a:pPr marL="0" indent="0" defTabSz="265175">
              <a:spcBef>
                <a:spcPts val="100"/>
              </a:spcBef>
              <a:buSzTx/>
              <a:buNone/>
              <a:defRPr sz="928">
                <a:solidFill>
                  <a:srgbClr val="FFFFFF"/>
                </a:solidFill>
              </a:defRPr>
            </a:pPr>
            <a:r>
              <a:t>I also wanted to set the MTU higher on the RDMA interfaces, but VirtualBox limitations keep us from doing that.</a:t>
            </a:r>
          </a:p>
          <a:p>
            <a:pPr marL="0" indent="0" defTabSz="265175">
              <a:spcBef>
                <a:spcPts val="100"/>
              </a:spcBef>
              <a:buSzTx/>
              <a:buNone/>
              <a:defRPr sz="928">
                <a:solidFill>
                  <a:srgbClr val="FFFFFF"/>
                </a:solidFill>
              </a:defRPr>
            </a:pPr>
          </a:p>
          <a:p>
            <a:pPr marL="0" indent="0" defTabSz="265175">
              <a:spcBef>
                <a:spcPts val="100"/>
              </a:spcBef>
              <a:buSzTx/>
              <a:buNone/>
              <a:defRPr sz="928">
                <a:solidFill>
                  <a:srgbClr val="FFFFFF"/>
                </a:solidFill>
              </a:defRPr>
            </a:pPr>
            <a:r>
              <a:t>Now begin the installation (Finally, right! :-))</a:t>
            </a:r>
          </a:p>
        </p:txBody>
      </p:sp>
      <p:sp>
        <p:nvSpPr>
          <p:cNvPr id="31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8" name="Screenshot 2019-02-21 15.51.42.png" descr="Screenshot 2019-02-21 15.51.42.png"/>
          <p:cNvPicPr>
            <a:picLocks noChangeAspect="1"/>
          </p:cNvPicPr>
          <p:nvPr/>
        </p:nvPicPr>
        <p:blipFill>
          <a:blip r:embed="rId5">
            <a:extLst/>
          </a:blip>
          <a:stretch>
            <a:fillRect/>
          </a:stretch>
        </p:blipFill>
        <p:spPr>
          <a:xfrm>
            <a:off x="4449828" y="1372394"/>
            <a:ext cx="6337467" cy="4853322"/>
          </a:xfrm>
          <a:prstGeom prst="rect">
            <a:avLst/>
          </a:prstGeom>
          <a:ln w="12700">
            <a:miter lim="400000"/>
          </a:ln>
        </p:spPr>
      </p:pic>
      <p:pic>
        <p:nvPicPr>
          <p:cNvPr id="319" name="Screenshot 2019-02-21 16.01.39.png" descr="Screenshot 2019-02-21 16.01.39.png"/>
          <p:cNvPicPr>
            <a:picLocks noChangeAspect="1"/>
          </p:cNvPicPr>
          <p:nvPr/>
        </p:nvPicPr>
        <p:blipFill>
          <a:blip r:embed="rId6">
            <a:extLst/>
          </a:blip>
          <a:stretch>
            <a:fillRect/>
          </a:stretch>
        </p:blipFill>
        <p:spPr>
          <a:xfrm>
            <a:off x="4417434" y="1372394"/>
            <a:ext cx="6402255" cy="4853322"/>
          </a:xfrm>
          <a:prstGeom prst="rect">
            <a:avLst/>
          </a:prstGeom>
          <a:ln w="12700">
            <a:miter lim="400000"/>
          </a:ln>
        </p:spPr>
      </p:pic>
      <p:pic>
        <p:nvPicPr>
          <p:cNvPr id="320" name="Screenshot 2019-02-21 16.03.36.png" descr="Screenshot 2019-02-21 16.03.36.png"/>
          <p:cNvPicPr>
            <a:picLocks noChangeAspect="1"/>
          </p:cNvPicPr>
          <p:nvPr/>
        </p:nvPicPr>
        <p:blipFill>
          <a:blip r:embed="rId7">
            <a:extLst/>
          </a:blip>
          <a:stretch>
            <a:fillRect/>
          </a:stretch>
        </p:blipFill>
        <p:spPr>
          <a:xfrm>
            <a:off x="4469831" y="1362269"/>
            <a:ext cx="6357168" cy="485332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1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8" presetID="2" grpId="2" fill="hold">
                                  <p:stCondLst>
                                    <p:cond delay="0"/>
                                  </p:stCondLst>
                                  <p:iterate type="el" backwards="0">
                                    <p:tmAbs val="0"/>
                                  </p:iterate>
                                  <p:childTnLst>
                                    <p:set>
                                      <p:cBhvr>
                                        <p:cTn id="11" fill="hold"/>
                                        <p:tgtEl>
                                          <p:spTgt spid="310"/>
                                        </p:tgtEl>
                                        <p:attrNameLst>
                                          <p:attrName>style.visibility</p:attrName>
                                        </p:attrNameLst>
                                      </p:cBhvr>
                                      <p:to>
                                        <p:strVal val="visible"/>
                                      </p:to>
                                    </p:set>
                                    <p:anim calcmode="lin" valueType="num">
                                      <p:cBhvr>
                                        <p:cTn id="12" dur="1000" fill="hold"/>
                                        <p:tgtEl>
                                          <p:spTgt spid="310"/>
                                        </p:tgtEl>
                                        <p:attrNameLst>
                                          <p:attrName>ppt_x</p:attrName>
                                        </p:attrNameLst>
                                      </p:cBhvr>
                                      <p:tavLst>
                                        <p:tav tm="0">
                                          <p:val>
                                            <p:strVal val="0-#ppt_w/2"/>
                                          </p:val>
                                        </p:tav>
                                        <p:tav tm="100000">
                                          <p:val>
                                            <p:strVal val="#ppt_x"/>
                                          </p:val>
                                        </p:tav>
                                      </p:tavLst>
                                    </p:anim>
                                    <p:anim calcmode="lin" valueType="num">
                                      <p:cBhvr>
                                        <p:cTn id="13" dur="1000" fill="hold"/>
                                        <p:tgtEl>
                                          <p:spTgt spid="3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316">
                                            <p:txEl>
                                              <p:pRg st="1" end="1"/>
                                            </p:txEl>
                                          </p:spTgt>
                                        </p:tgtEl>
                                        <p:attrNameLst>
                                          <p:attrName>style.visibility</p:attrName>
                                        </p:attrNameLst>
                                      </p:cBhvr>
                                      <p:to>
                                        <p:strVal val="visible"/>
                                      </p:to>
                                    </p:set>
                                  </p:childTnLst>
                                </p:cTn>
                              </p:par>
                            </p:childTnLst>
                          </p:cTn>
                        </p:par>
                        <p:par>
                          <p:cTn id="18" fill="hold">
                            <p:stCondLst>
                              <p:cond delay="0"/>
                            </p:stCondLst>
                            <p:childTnLst>
                              <p:par>
                                <p:cTn id="19" presetClass="exit" nodeType="afterEffect" presetSubtype="2" presetID="2" grpId="3" fill="hold">
                                  <p:stCondLst>
                                    <p:cond delay="0"/>
                                  </p:stCondLst>
                                  <p:iterate type="el" backwards="0">
                                    <p:tmAbs val="0"/>
                                  </p:iterate>
                                  <p:childTnLst>
                                    <p:anim calcmode="lin" valueType="num">
                                      <p:cBhvr>
                                        <p:cTn id="20" dur="1000" fill="hold"/>
                                        <p:tgtEl>
                                          <p:spTgt spid="310"/>
                                        </p:tgtEl>
                                        <p:attrNameLst>
                                          <p:attrName>ppt_x</p:attrName>
                                        </p:attrNameLst>
                                      </p:cBhvr>
                                      <p:tavLst>
                                        <p:tav tm="0">
                                          <p:val>
                                            <p:strVal val="ppt_x"/>
                                          </p:val>
                                        </p:tav>
                                        <p:tav tm="100000">
                                          <p:val>
                                            <p:strVal val="1+ppt_w/2"/>
                                          </p:val>
                                        </p:tav>
                                      </p:tavLst>
                                    </p:anim>
                                    <p:anim calcmode="lin" valueType="num">
                                      <p:cBhvr>
                                        <p:cTn id="21" dur="1000" fill="hold"/>
                                        <p:tgtEl>
                                          <p:spTgt spid="310"/>
                                        </p:tgtEl>
                                        <p:attrNameLst>
                                          <p:attrName>ppt_y</p:attrName>
                                        </p:attrNameLst>
                                      </p:cBhvr>
                                      <p:tavLst>
                                        <p:tav tm="0">
                                          <p:val>
                                            <p:strVal val="ppt_y"/>
                                          </p:val>
                                        </p:tav>
                                        <p:tav tm="100000">
                                          <p:val>
                                            <p:strVal val="ppt_y"/>
                                          </p:val>
                                        </p:tav>
                                      </p:tavLst>
                                    </p:anim>
                                    <p:set>
                                      <p:cBhvr>
                                        <p:cTn id="22" fill="hold">
                                          <p:stCondLst>
                                            <p:cond delay="999"/>
                                          </p:stCondLst>
                                        </p:cTn>
                                        <p:tgtEl>
                                          <p:spTgt spid="310"/>
                                        </p:tgtEl>
                                        <p:attrNameLst>
                                          <p:attrName>style.visibility</p:attrName>
                                        </p:attrNameLst>
                                      </p:cBhvr>
                                      <p:to>
                                        <p:strVal val="hidden"/>
                                      </p:to>
                                    </p:set>
                                  </p:childTnLst>
                                </p:cTn>
                              </p:par>
                            </p:childTnLst>
                          </p:cTn>
                        </p:par>
                        <p:par>
                          <p:cTn id="23" fill="hold">
                            <p:stCondLst>
                              <p:cond delay="1000"/>
                            </p:stCondLst>
                            <p:childTnLst>
                              <p:par>
                                <p:cTn id="24" presetClass="entr" nodeType="afterEffect" presetSubtype="8" presetID="2" grpId="4" fill="hold">
                                  <p:stCondLst>
                                    <p:cond delay="0"/>
                                  </p:stCondLst>
                                  <p:iterate type="el" backwards="0">
                                    <p:tmAbs val="0"/>
                                  </p:iterate>
                                  <p:childTnLst>
                                    <p:set>
                                      <p:cBhvr>
                                        <p:cTn id="25" fill="hold"/>
                                        <p:tgtEl>
                                          <p:spTgt spid="311"/>
                                        </p:tgtEl>
                                        <p:attrNameLst>
                                          <p:attrName>style.visibility</p:attrName>
                                        </p:attrNameLst>
                                      </p:cBhvr>
                                      <p:to>
                                        <p:strVal val="visible"/>
                                      </p:to>
                                    </p:set>
                                    <p:anim calcmode="lin" valueType="num">
                                      <p:cBhvr>
                                        <p:cTn id="26" dur="1000" fill="hold"/>
                                        <p:tgtEl>
                                          <p:spTgt spid="311"/>
                                        </p:tgtEl>
                                        <p:attrNameLst>
                                          <p:attrName>ppt_x</p:attrName>
                                        </p:attrNameLst>
                                      </p:cBhvr>
                                      <p:tavLst>
                                        <p:tav tm="0">
                                          <p:val>
                                            <p:strVal val="0-#ppt_w/2"/>
                                          </p:val>
                                        </p:tav>
                                        <p:tav tm="100000">
                                          <p:val>
                                            <p:strVal val="#ppt_x"/>
                                          </p:val>
                                        </p:tav>
                                      </p:tavLst>
                                    </p:anim>
                                    <p:anim calcmode="lin" valueType="num">
                                      <p:cBhvr>
                                        <p:cTn id="27" dur="1000" fill="hold"/>
                                        <p:tgtEl>
                                          <p:spTgt spid="3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316">
                                            <p:txEl>
                                              <p:pRg st="2" end="2"/>
                                            </p:txEl>
                                          </p:spTgt>
                                        </p:tgtEl>
                                        <p:attrNameLst>
                                          <p:attrName>style.visibility</p:attrName>
                                        </p:attrNameLst>
                                      </p:cBhvr>
                                      <p:to>
                                        <p:strVal val="visible"/>
                                      </p:to>
                                    </p:set>
                                  </p:childTnLst>
                                </p:cTn>
                              </p:par>
                            </p:childTnLst>
                          </p:cTn>
                        </p:par>
                        <p:par>
                          <p:cTn id="32" fill="hold">
                            <p:stCondLst>
                              <p:cond delay="0"/>
                            </p:stCondLst>
                            <p:childTnLst>
                              <p:par>
                                <p:cTn id="33" presetClass="exit" nodeType="afterEffect" presetSubtype="2" presetID="2" grpId="5" fill="hold">
                                  <p:stCondLst>
                                    <p:cond delay="0"/>
                                  </p:stCondLst>
                                  <p:iterate type="el" backwards="0">
                                    <p:tmAbs val="0"/>
                                  </p:iterate>
                                  <p:childTnLst>
                                    <p:anim calcmode="lin" valueType="num">
                                      <p:cBhvr>
                                        <p:cTn id="34" dur="1000" fill="hold"/>
                                        <p:tgtEl>
                                          <p:spTgt spid="311"/>
                                        </p:tgtEl>
                                        <p:attrNameLst>
                                          <p:attrName>ppt_x</p:attrName>
                                        </p:attrNameLst>
                                      </p:cBhvr>
                                      <p:tavLst>
                                        <p:tav tm="0">
                                          <p:val>
                                            <p:strVal val="ppt_x"/>
                                          </p:val>
                                        </p:tav>
                                        <p:tav tm="100000">
                                          <p:val>
                                            <p:strVal val="1+ppt_w/2"/>
                                          </p:val>
                                        </p:tav>
                                      </p:tavLst>
                                    </p:anim>
                                    <p:anim calcmode="lin" valueType="num">
                                      <p:cBhvr>
                                        <p:cTn id="35" dur="1000" fill="hold"/>
                                        <p:tgtEl>
                                          <p:spTgt spid="311"/>
                                        </p:tgtEl>
                                        <p:attrNameLst>
                                          <p:attrName>ppt_y</p:attrName>
                                        </p:attrNameLst>
                                      </p:cBhvr>
                                      <p:tavLst>
                                        <p:tav tm="0">
                                          <p:val>
                                            <p:strVal val="ppt_y"/>
                                          </p:val>
                                        </p:tav>
                                        <p:tav tm="100000">
                                          <p:val>
                                            <p:strVal val="ppt_y"/>
                                          </p:val>
                                        </p:tav>
                                      </p:tavLst>
                                    </p:anim>
                                    <p:set>
                                      <p:cBhvr>
                                        <p:cTn id="36" fill="hold">
                                          <p:stCondLst>
                                            <p:cond delay="999"/>
                                          </p:stCondLst>
                                        </p:cTn>
                                        <p:tgtEl>
                                          <p:spTgt spid="311"/>
                                        </p:tgtEl>
                                        <p:attrNameLst>
                                          <p:attrName>style.visibility</p:attrName>
                                        </p:attrNameLst>
                                      </p:cBhvr>
                                      <p:to>
                                        <p:strVal val="hidden"/>
                                      </p:to>
                                    </p:set>
                                  </p:childTnLst>
                                </p:cTn>
                              </p:par>
                            </p:childTnLst>
                          </p:cTn>
                        </p:par>
                        <p:par>
                          <p:cTn id="37" fill="hold">
                            <p:stCondLst>
                              <p:cond delay="1000"/>
                            </p:stCondLst>
                            <p:childTnLst>
                              <p:par>
                                <p:cTn id="38" presetClass="entr" nodeType="afterEffect" presetSubtype="8" presetID="2" grpId="6" fill="hold">
                                  <p:stCondLst>
                                    <p:cond delay="0"/>
                                  </p:stCondLst>
                                  <p:iterate type="el" backwards="0">
                                    <p:tmAbs val="0"/>
                                  </p:iterate>
                                  <p:childTnLst>
                                    <p:set>
                                      <p:cBhvr>
                                        <p:cTn id="39" fill="hold"/>
                                        <p:tgtEl>
                                          <p:spTgt spid="318"/>
                                        </p:tgtEl>
                                        <p:attrNameLst>
                                          <p:attrName>style.visibility</p:attrName>
                                        </p:attrNameLst>
                                      </p:cBhvr>
                                      <p:to>
                                        <p:strVal val="visible"/>
                                      </p:to>
                                    </p:set>
                                    <p:anim calcmode="lin" valueType="num">
                                      <p:cBhvr>
                                        <p:cTn id="40" dur="1000" fill="hold"/>
                                        <p:tgtEl>
                                          <p:spTgt spid="318"/>
                                        </p:tgtEl>
                                        <p:attrNameLst>
                                          <p:attrName>ppt_x</p:attrName>
                                        </p:attrNameLst>
                                      </p:cBhvr>
                                      <p:tavLst>
                                        <p:tav tm="0">
                                          <p:val>
                                            <p:strVal val="0-#ppt_w/2"/>
                                          </p:val>
                                        </p:tav>
                                        <p:tav tm="100000">
                                          <p:val>
                                            <p:strVal val="#ppt_x"/>
                                          </p:val>
                                        </p:tav>
                                      </p:tavLst>
                                    </p:anim>
                                    <p:anim calcmode="lin" valueType="num">
                                      <p:cBhvr>
                                        <p:cTn id="41" dur="1000" fill="hold"/>
                                        <p:tgtEl>
                                          <p:spTgt spid="31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 fill="hold">
                                  <p:stCondLst>
                                    <p:cond delay="0"/>
                                  </p:stCondLst>
                                  <p:iterate type="el" backwards="0">
                                    <p:tmAbs val="0"/>
                                  </p:iterate>
                                  <p:childTnLst>
                                    <p:set>
                                      <p:cBhvr>
                                        <p:cTn id="45" fill="hold"/>
                                        <p:tgtEl>
                                          <p:spTgt spid="316">
                                            <p:txEl>
                                              <p:pRg st="3" end="3"/>
                                            </p:txEl>
                                          </p:spTgt>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 fill="hold">
                                  <p:stCondLst>
                                    <p:cond delay="0"/>
                                  </p:stCondLst>
                                  <p:iterate type="el" backwards="0">
                                    <p:tmAbs val="0"/>
                                  </p:iterate>
                                  <p:childTnLst>
                                    <p:set>
                                      <p:cBhvr>
                                        <p:cTn id="48" fill="hold"/>
                                        <p:tgtEl>
                                          <p:spTgt spid="316">
                                            <p:txEl>
                                              <p:pRg st="4" end="4"/>
                                            </p:txEl>
                                          </p:spTgt>
                                        </p:tgtEl>
                                        <p:attrNameLst>
                                          <p:attrName>style.visibility</p:attrName>
                                        </p:attrNameLst>
                                      </p:cBhvr>
                                      <p:to>
                                        <p:strVal val="visible"/>
                                      </p:to>
                                    </p:set>
                                  </p:childTnLst>
                                </p:cTn>
                              </p:par>
                            </p:childTnLst>
                          </p:cTn>
                        </p:par>
                        <p:par>
                          <p:cTn id="49" fill="hold">
                            <p:stCondLst>
                              <p:cond delay="0"/>
                            </p:stCondLst>
                            <p:childTnLst>
                              <p:par>
                                <p:cTn id="50" presetClass="exit" nodeType="afterEffect" presetSubtype="2" presetID="2" grpId="7" fill="hold">
                                  <p:stCondLst>
                                    <p:cond delay="0"/>
                                  </p:stCondLst>
                                  <p:iterate type="el" backwards="0">
                                    <p:tmAbs val="0"/>
                                  </p:iterate>
                                  <p:childTnLst>
                                    <p:anim calcmode="lin" valueType="num">
                                      <p:cBhvr>
                                        <p:cTn id="51" dur="1000" fill="hold"/>
                                        <p:tgtEl>
                                          <p:spTgt spid="318"/>
                                        </p:tgtEl>
                                        <p:attrNameLst>
                                          <p:attrName>ppt_x</p:attrName>
                                        </p:attrNameLst>
                                      </p:cBhvr>
                                      <p:tavLst>
                                        <p:tav tm="0">
                                          <p:val>
                                            <p:strVal val="ppt_x"/>
                                          </p:val>
                                        </p:tav>
                                        <p:tav tm="100000">
                                          <p:val>
                                            <p:strVal val="1+ppt_w/2"/>
                                          </p:val>
                                        </p:tav>
                                      </p:tavLst>
                                    </p:anim>
                                    <p:anim calcmode="lin" valueType="num">
                                      <p:cBhvr>
                                        <p:cTn id="52" dur="1000" fill="hold"/>
                                        <p:tgtEl>
                                          <p:spTgt spid="318"/>
                                        </p:tgtEl>
                                        <p:attrNameLst>
                                          <p:attrName>ppt_y</p:attrName>
                                        </p:attrNameLst>
                                      </p:cBhvr>
                                      <p:tavLst>
                                        <p:tav tm="0">
                                          <p:val>
                                            <p:strVal val="ppt_y"/>
                                          </p:val>
                                        </p:tav>
                                        <p:tav tm="100000">
                                          <p:val>
                                            <p:strVal val="ppt_y"/>
                                          </p:val>
                                        </p:tav>
                                      </p:tavLst>
                                    </p:anim>
                                    <p:set>
                                      <p:cBhvr>
                                        <p:cTn id="53" fill="hold">
                                          <p:stCondLst>
                                            <p:cond delay="999"/>
                                          </p:stCondLst>
                                        </p:cTn>
                                        <p:tgtEl>
                                          <p:spTgt spid="318"/>
                                        </p:tgtEl>
                                        <p:attrNameLst>
                                          <p:attrName>style.visibility</p:attrName>
                                        </p:attrNameLst>
                                      </p:cBhvr>
                                      <p:to>
                                        <p:strVal val="hidden"/>
                                      </p:to>
                                    </p:set>
                                  </p:childTnLst>
                                </p:cTn>
                              </p:par>
                            </p:childTnLst>
                          </p:cTn>
                        </p:par>
                        <p:par>
                          <p:cTn id="54" fill="hold">
                            <p:stCondLst>
                              <p:cond delay="1000"/>
                            </p:stCondLst>
                            <p:childTnLst>
                              <p:par>
                                <p:cTn id="55" presetClass="entr" nodeType="afterEffect" presetSubtype="8" presetID="2" grpId="8" fill="hold">
                                  <p:stCondLst>
                                    <p:cond delay="0"/>
                                  </p:stCondLst>
                                  <p:iterate type="el" backwards="0">
                                    <p:tmAbs val="0"/>
                                  </p:iterate>
                                  <p:childTnLst>
                                    <p:set>
                                      <p:cBhvr>
                                        <p:cTn id="56" fill="hold"/>
                                        <p:tgtEl>
                                          <p:spTgt spid="312"/>
                                        </p:tgtEl>
                                        <p:attrNameLst>
                                          <p:attrName>style.visibility</p:attrName>
                                        </p:attrNameLst>
                                      </p:cBhvr>
                                      <p:to>
                                        <p:strVal val="visible"/>
                                      </p:to>
                                    </p:set>
                                    <p:anim calcmode="lin" valueType="num">
                                      <p:cBhvr>
                                        <p:cTn id="57" dur="1000" fill="hold"/>
                                        <p:tgtEl>
                                          <p:spTgt spid="312"/>
                                        </p:tgtEl>
                                        <p:attrNameLst>
                                          <p:attrName>ppt_x</p:attrName>
                                        </p:attrNameLst>
                                      </p:cBhvr>
                                      <p:tavLst>
                                        <p:tav tm="0">
                                          <p:val>
                                            <p:strVal val="0-#ppt_w/2"/>
                                          </p:val>
                                        </p:tav>
                                        <p:tav tm="100000">
                                          <p:val>
                                            <p:strVal val="#ppt_x"/>
                                          </p:val>
                                        </p:tav>
                                      </p:tavLst>
                                    </p:anim>
                                    <p:anim calcmode="lin" valueType="num">
                                      <p:cBhvr>
                                        <p:cTn id="58" dur="1000" fill="hold"/>
                                        <p:tgtEl>
                                          <p:spTgt spid="31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 fill="hold">
                                  <p:stCondLst>
                                    <p:cond delay="0"/>
                                  </p:stCondLst>
                                  <p:iterate type="el" backwards="0">
                                    <p:tmAbs val="0"/>
                                  </p:iterate>
                                  <p:childTnLst>
                                    <p:set>
                                      <p:cBhvr>
                                        <p:cTn id="62" fill="hold"/>
                                        <p:tgtEl>
                                          <p:spTgt spid="316">
                                            <p:txEl>
                                              <p:pRg st="5" end="5"/>
                                            </p:txEl>
                                          </p:spTgt>
                                        </p:tgtEl>
                                        <p:attrNameLst>
                                          <p:attrName>style.visibility</p:attrName>
                                        </p:attrNameLst>
                                      </p:cBhvr>
                                      <p:to>
                                        <p:strVal val="visible"/>
                                      </p:to>
                                    </p:set>
                                  </p:childTnLst>
                                </p:cTn>
                              </p:par>
                            </p:childTnLst>
                          </p:cTn>
                        </p:par>
                        <p:par>
                          <p:cTn id="63" fill="hold">
                            <p:stCondLst>
                              <p:cond delay="0"/>
                            </p:stCondLst>
                            <p:childTnLst>
                              <p:par>
                                <p:cTn id="64" presetClass="exit" nodeType="afterEffect" presetSubtype="2" presetID="2" grpId="9" fill="hold">
                                  <p:stCondLst>
                                    <p:cond delay="0"/>
                                  </p:stCondLst>
                                  <p:iterate type="el" backwards="0">
                                    <p:tmAbs val="0"/>
                                  </p:iterate>
                                  <p:childTnLst>
                                    <p:anim calcmode="lin" valueType="num">
                                      <p:cBhvr>
                                        <p:cTn id="65" dur="1000" fill="hold"/>
                                        <p:tgtEl>
                                          <p:spTgt spid="312"/>
                                        </p:tgtEl>
                                        <p:attrNameLst>
                                          <p:attrName>ppt_x</p:attrName>
                                        </p:attrNameLst>
                                      </p:cBhvr>
                                      <p:tavLst>
                                        <p:tav tm="0">
                                          <p:val>
                                            <p:strVal val="ppt_x"/>
                                          </p:val>
                                        </p:tav>
                                        <p:tav tm="100000">
                                          <p:val>
                                            <p:strVal val="1+ppt_w/2"/>
                                          </p:val>
                                        </p:tav>
                                      </p:tavLst>
                                    </p:anim>
                                    <p:anim calcmode="lin" valueType="num">
                                      <p:cBhvr>
                                        <p:cTn id="66" dur="1000" fill="hold"/>
                                        <p:tgtEl>
                                          <p:spTgt spid="312"/>
                                        </p:tgtEl>
                                        <p:attrNameLst>
                                          <p:attrName>ppt_y</p:attrName>
                                        </p:attrNameLst>
                                      </p:cBhvr>
                                      <p:tavLst>
                                        <p:tav tm="0">
                                          <p:val>
                                            <p:strVal val="ppt_y"/>
                                          </p:val>
                                        </p:tav>
                                        <p:tav tm="100000">
                                          <p:val>
                                            <p:strVal val="ppt_y"/>
                                          </p:val>
                                        </p:tav>
                                      </p:tavLst>
                                    </p:anim>
                                    <p:set>
                                      <p:cBhvr>
                                        <p:cTn id="67" fill="hold">
                                          <p:stCondLst>
                                            <p:cond delay="999"/>
                                          </p:stCondLst>
                                        </p:cTn>
                                        <p:tgtEl>
                                          <p:spTgt spid="312"/>
                                        </p:tgtEl>
                                        <p:attrNameLst>
                                          <p:attrName>style.visibility</p:attrName>
                                        </p:attrNameLst>
                                      </p:cBhvr>
                                      <p:to>
                                        <p:strVal val="hidden"/>
                                      </p:to>
                                    </p:set>
                                  </p:childTnLst>
                                </p:cTn>
                              </p:par>
                            </p:childTnLst>
                          </p:cTn>
                        </p:par>
                        <p:par>
                          <p:cTn id="68" fill="hold">
                            <p:stCondLst>
                              <p:cond delay="1000"/>
                            </p:stCondLst>
                            <p:childTnLst>
                              <p:par>
                                <p:cTn id="69" presetClass="entr" nodeType="afterEffect" presetSubtype="8" presetID="2" grpId="10" fill="hold">
                                  <p:stCondLst>
                                    <p:cond delay="0"/>
                                  </p:stCondLst>
                                  <p:iterate type="el" backwards="0">
                                    <p:tmAbs val="0"/>
                                  </p:iterate>
                                  <p:childTnLst>
                                    <p:set>
                                      <p:cBhvr>
                                        <p:cTn id="70" fill="hold"/>
                                        <p:tgtEl>
                                          <p:spTgt spid="319"/>
                                        </p:tgtEl>
                                        <p:attrNameLst>
                                          <p:attrName>style.visibility</p:attrName>
                                        </p:attrNameLst>
                                      </p:cBhvr>
                                      <p:to>
                                        <p:strVal val="visible"/>
                                      </p:to>
                                    </p:set>
                                    <p:anim calcmode="lin" valueType="num">
                                      <p:cBhvr>
                                        <p:cTn id="71" dur="1000" fill="hold"/>
                                        <p:tgtEl>
                                          <p:spTgt spid="319"/>
                                        </p:tgtEl>
                                        <p:attrNameLst>
                                          <p:attrName>ppt_x</p:attrName>
                                        </p:attrNameLst>
                                      </p:cBhvr>
                                      <p:tavLst>
                                        <p:tav tm="0">
                                          <p:val>
                                            <p:strVal val="0-#ppt_w/2"/>
                                          </p:val>
                                        </p:tav>
                                        <p:tav tm="100000">
                                          <p:val>
                                            <p:strVal val="#ppt_x"/>
                                          </p:val>
                                        </p:tav>
                                      </p:tavLst>
                                    </p:anim>
                                    <p:anim calcmode="lin" valueType="num">
                                      <p:cBhvr>
                                        <p:cTn id="72" dur="1000" fill="hold"/>
                                        <p:tgtEl>
                                          <p:spTgt spid="3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1" fill="hold">
                                  <p:stCondLst>
                                    <p:cond delay="0"/>
                                  </p:stCondLst>
                                  <p:iterate type="el" backwards="0">
                                    <p:tmAbs val="0"/>
                                  </p:iterate>
                                  <p:childTnLst>
                                    <p:set>
                                      <p:cBhvr>
                                        <p:cTn id="76" fill="hold"/>
                                        <p:tgtEl>
                                          <p:spTgt spid="316">
                                            <p:txEl>
                                              <p:pRg st="6" end="6"/>
                                            </p:txEl>
                                          </p:spTgt>
                                        </p:tgtEl>
                                        <p:attrNameLst>
                                          <p:attrName>style.visibility</p:attrName>
                                        </p:attrNameLst>
                                      </p:cBhvr>
                                      <p:to>
                                        <p:strVal val="visible"/>
                                      </p:to>
                                    </p:set>
                                  </p:childTnLst>
                                </p:cTn>
                              </p:par>
                            </p:childTnLst>
                          </p:cTn>
                        </p:par>
                        <p:par>
                          <p:cTn id="77" fill="hold">
                            <p:stCondLst>
                              <p:cond delay="0"/>
                            </p:stCondLst>
                            <p:childTnLst>
                              <p:par>
                                <p:cTn id="78" presetClass="exit" nodeType="afterEffect" presetSubtype="2" presetID="2" grpId="11" fill="hold">
                                  <p:stCondLst>
                                    <p:cond delay="0"/>
                                  </p:stCondLst>
                                  <p:iterate type="el" backwards="0">
                                    <p:tmAbs val="0"/>
                                  </p:iterate>
                                  <p:childTnLst>
                                    <p:anim calcmode="lin" valueType="num">
                                      <p:cBhvr>
                                        <p:cTn id="79" dur="1000" fill="hold"/>
                                        <p:tgtEl>
                                          <p:spTgt spid="319"/>
                                        </p:tgtEl>
                                        <p:attrNameLst>
                                          <p:attrName>ppt_x</p:attrName>
                                        </p:attrNameLst>
                                      </p:cBhvr>
                                      <p:tavLst>
                                        <p:tav tm="0">
                                          <p:val>
                                            <p:strVal val="ppt_x"/>
                                          </p:val>
                                        </p:tav>
                                        <p:tav tm="100000">
                                          <p:val>
                                            <p:strVal val="1+ppt_w/2"/>
                                          </p:val>
                                        </p:tav>
                                      </p:tavLst>
                                    </p:anim>
                                    <p:anim calcmode="lin" valueType="num">
                                      <p:cBhvr>
                                        <p:cTn id="80" dur="1000" fill="hold"/>
                                        <p:tgtEl>
                                          <p:spTgt spid="319"/>
                                        </p:tgtEl>
                                        <p:attrNameLst>
                                          <p:attrName>ppt_y</p:attrName>
                                        </p:attrNameLst>
                                      </p:cBhvr>
                                      <p:tavLst>
                                        <p:tav tm="0">
                                          <p:val>
                                            <p:strVal val="ppt_y"/>
                                          </p:val>
                                        </p:tav>
                                        <p:tav tm="100000">
                                          <p:val>
                                            <p:strVal val="ppt_y"/>
                                          </p:val>
                                        </p:tav>
                                      </p:tavLst>
                                    </p:anim>
                                    <p:set>
                                      <p:cBhvr>
                                        <p:cTn id="81" fill="hold">
                                          <p:stCondLst>
                                            <p:cond delay="999"/>
                                          </p:stCondLst>
                                        </p:cTn>
                                        <p:tgtEl>
                                          <p:spTgt spid="319"/>
                                        </p:tgtEl>
                                        <p:attrNameLst>
                                          <p:attrName>style.visibility</p:attrName>
                                        </p:attrNameLst>
                                      </p:cBhvr>
                                      <p:to>
                                        <p:strVal val="hidden"/>
                                      </p:to>
                                    </p:set>
                                  </p:childTnLst>
                                </p:cTn>
                              </p:par>
                            </p:childTnLst>
                          </p:cTn>
                        </p:par>
                        <p:par>
                          <p:cTn id="82" fill="hold">
                            <p:stCondLst>
                              <p:cond delay="1000"/>
                            </p:stCondLst>
                            <p:childTnLst>
                              <p:par>
                                <p:cTn id="83" presetClass="entr" nodeType="afterEffect" presetSubtype="8" presetID="2" grpId="12" fill="hold">
                                  <p:stCondLst>
                                    <p:cond delay="0"/>
                                  </p:stCondLst>
                                  <p:iterate type="el" backwards="0">
                                    <p:tmAbs val="0"/>
                                  </p:iterate>
                                  <p:childTnLst>
                                    <p:set>
                                      <p:cBhvr>
                                        <p:cTn id="84" fill="hold"/>
                                        <p:tgtEl>
                                          <p:spTgt spid="320"/>
                                        </p:tgtEl>
                                        <p:attrNameLst>
                                          <p:attrName>style.visibility</p:attrName>
                                        </p:attrNameLst>
                                      </p:cBhvr>
                                      <p:to>
                                        <p:strVal val="visible"/>
                                      </p:to>
                                    </p:set>
                                    <p:anim calcmode="lin" valueType="num">
                                      <p:cBhvr>
                                        <p:cTn id="85" dur="1000" fill="hold"/>
                                        <p:tgtEl>
                                          <p:spTgt spid="320"/>
                                        </p:tgtEl>
                                        <p:attrNameLst>
                                          <p:attrName>ppt_x</p:attrName>
                                        </p:attrNameLst>
                                      </p:cBhvr>
                                      <p:tavLst>
                                        <p:tav tm="0">
                                          <p:val>
                                            <p:strVal val="0-#ppt_w/2"/>
                                          </p:val>
                                        </p:tav>
                                        <p:tav tm="100000">
                                          <p:val>
                                            <p:strVal val="#ppt_x"/>
                                          </p:val>
                                        </p:tav>
                                      </p:tavLst>
                                    </p:anim>
                                    <p:anim calcmode="lin" valueType="num">
                                      <p:cBhvr>
                                        <p:cTn id="86" dur="1000" fill="hold"/>
                                        <p:tgtEl>
                                          <p:spTgt spid="320"/>
                                        </p:tgtEl>
                                        <p:attrNameLst>
                                          <p:attrName>ppt_y</p:attrName>
                                        </p:attrNameLst>
                                      </p:cBhvr>
                                      <p:tavLst>
                                        <p:tav tm="0">
                                          <p:val>
                                            <p:strVal val="#ppt_y"/>
                                          </p:val>
                                        </p:tav>
                                        <p:tav tm="100000">
                                          <p:val>
                                            <p:strVal val="#ppt_y"/>
                                          </p:val>
                                        </p:tav>
                                      </p:tavLst>
                                    </p:anim>
                                  </p:childTnLst>
                                </p:cTn>
                              </p:par>
                            </p:childTnLst>
                          </p:cTn>
                        </p:par>
                        <p:par>
                          <p:cTn id="87" fill="hold">
                            <p:stCondLst>
                              <p:cond delay="2000"/>
                            </p:stCondLst>
                            <p:childTnLst>
                              <p:par>
                                <p:cTn id="88" presetClass="entr" nodeType="afterEffect" presetSubtype="0" presetID="1" grpId="1" fill="hold">
                                  <p:stCondLst>
                                    <p:cond delay="0"/>
                                  </p:stCondLst>
                                  <p:iterate type="el" backwards="0">
                                    <p:tmAbs val="0"/>
                                  </p:iterate>
                                  <p:childTnLst>
                                    <p:set>
                                      <p:cBhvr>
                                        <p:cTn id="89" fill="hold"/>
                                        <p:tgtEl>
                                          <p:spTgt spid="316">
                                            <p:txEl>
                                              <p:pRg st="7" end="7"/>
                                            </p:txEl>
                                          </p:spTgt>
                                        </p:tgtEl>
                                        <p:attrNameLst>
                                          <p:attrName>style.visibility</p:attrName>
                                        </p:attrNameLst>
                                      </p:cBhvr>
                                      <p:to>
                                        <p:strVal val="visible"/>
                                      </p:to>
                                    </p:set>
                                  </p:childTnLst>
                                </p:cTn>
                              </p:par>
                            </p:childTnLst>
                          </p:cTn>
                        </p:par>
                        <p:par>
                          <p:cTn id="90" fill="hold">
                            <p:stCondLst>
                              <p:cond delay="2000"/>
                            </p:stCondLst>
                            <p:childTnLst>
                              <p:par>
                                <p:cTn id="91" presetClass="entr" nodeType="afterEffect" presetSubtype="0" presetID="1" grpId="1" fill="hold">
                                  <p:stCondLst>
                                    <p:cond delay="0"/>
                                  </p:stCondLst>
                                  <p:iterate type="el" backwards="0">
                                    <p:tmAbs val="0"/>
                                  </p:iterate>
                                  <p:childTnLst>
                                    <p:set>
                                      <p:cBhvr>
                                        <p:cTn id="92" fill="hold"/>
                                        <p:tgtEl>
                                          <p:spTgt spid="316">
                                            <p:txEl>
                                              <p:pRg st="8" end="8"/>
                                            </p:txEl>
                                          </p:spTgt>
                                        </p:tgtEl>
                                        <p:attrNameLst>
                                          <p:attrName>style.visibility</p:attrName>
                                        </p:attrNameLst>
                                      </p:cBhvr>
                                      <p:to>
                                        <p:strVal val="visible"/>
                                      </p:to>
                                    </p:set>
                                  </p:childTnLst>
                                </p:cTn>
                              </p:par>
                            </p:childTnLst>
                          </p:cTn>
                        </p:par>
                        <p:par>
                          <p:cTn id="93" fill="hold">
                            <p:stCondLst>
                              <p:cond delay="2000"/>
                            </p:stCondLst>
                            <p:childTnLst>
                              <p:par>
                                <p:cTn id="94" presetClass="entr" nodeType="afterEffect" presetSubtype="0" presetID="1" grpId="1" fill="hold">
                                  <p:stCondLst>
                                    <p:cond delay="0"/>
                                  </p:stCondLst>
                                  <p:iterate type="el" backwards="0">
                                    <p:tmAbs val="0"/>
                                  </p:iterate>
                                  <p:childTnLst>
                                    <p:set>
                                      <p:cBhvr>
                                        <p:cTn id="95" fill="hold"/>
                                        <p:tgtEl>
                                          <p:spTgt spid="316">
                                            <p:txEl>
                                              <p:pRg st="9" end="9"/>
                                            </p:txEl>
                                          </p:spTgt>
                                        </p:tgtEl>
                                        <p:attrNameLst>
                                          <p:attrName>style.visibility</p:attrName>
                                        </p:attrNameLst>
                                      </p:cBhvr>
                                      <p:to>
                                        <p:strVal val="visible"/>
                                      </p:to>
                                    </p:set>
                                  </p:childTnLst>
                                </p:cTn>
                              </p:par>
                            </p:childTnLst>
                          </p:cTn>
                        </p:par>
                        <p:par>
                          <p:cTn id="96" fill="hold">
                            <p:stCondLst>
                              <p:cond delay="2000"/>
                            </p:stCondLst>
                            <p:childTnLst>
                              <p:par>
                                <p:cTn id="97" presetClass="entr" nodeType="afterEffect" presetSubtype="0" presetID="1" grpId="1" fill="hold">
                                  <p:stCondLst>
                                    <p:cond delay="0"/>
                                  </p:stCondLst>
                                  <p:iterate type="el" backwards="0">
                                    <p:tmAbs val="0"/>
                                  </p:iterate>
                                  <p:childTnLst>
                                    <p:set>
                                      <p:cBhvr>
                                        <p:cTn id="98" fill="hold"/>
                                        <p:tgtEl>
                                          <p:spTgt spid="316">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6" grpId="1"/>
      <p:bldP build="whole" bldLvl="1" animBg="1" rev="0" advAuto="0" spid="318" grpId="6"/>
      <p:bldP build="whole" bldLvl="1" animBg="1" rev="0" advAuto="0" spid="318" grpId="7"/>
      <p:bldP build="whole" bldLvl="1" animBg="1" rev="0" advAuto="0" spid="312" grpId="8"/>
      <p:bldP build="whole" bldLvl="1" animBg="1" rev="0" advAuto="0" spid="312" grpId="9"/>
      <p:bldP build="whole" bldLvl="1" animBg="1" rev="0" advAuto="0" spid="319" grpId="10"/>
      <p:bldP build="whole" bldLvl="1" animBg="1" rev="0" advAuto="0" spid="319" grpId="11"/>
      <p:bldP build="whole" bldLvl="1" animBg="1" rev="0" advAuto="0" spid="311" grpId="4"/>
      <p:bldP build="whole" bldLvl="1" animBg="1" rev="0" advAuto="0" spid="311" grpId="5"/>
      <p:bldP build="whole" bldLvl="1" animBg="1" rev="0" advAuto="0" spid="320" grpId="12"/>
      <p:bldP build="whole" bldLvl="1" animBg="1" rev="0" advAuto="0" spid="310" grpId="2"/>
      <p:bldP build="whole" bldLvl="1" animBg="1" rev="0" advAuto="0" spid="310"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23" name="Title 3"/>
          <p:cNvSpPr txBox="1"/>
          <p:nvPr>
            <p:ph type="title"/>
          </p:nvPr>
        </p:nvSpPr>
        <p:spPr>
          <a:xfrm>
            <a:off x="609600" y="253294"/>
            <a:ext cx="10972800" cy="419032"/>
          </a:xfrm>
          <a:prstGeom prst="rect">
            <a:avLst/>
          </a:prstGeom>
        </p:spPr>
        <p:txBody>
          <a:bodyPr/>
          <a:lstStyle/>
          <a:p>
            <a:pPr lvl="1" defTabSz="338327">
              <a:defRPr sz="2294"/>
            </a:pPr>
            <a:r>
              <a:t>Special notes for other Distros </a:t>
            </a:r>
          </a:p>
        </p:txBody>
      </p:sp>
      <p:sp>
        <p:nvSpPr>
          <p:cNvPr id="324"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openSUSE</a:t>
            </a:r>
          </a:p>
        </p:txBody>
      </p:sp>
      <p:sp>
        <p:nvSpPr>
          <p:cNvPr id="325"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269747">
              <a:spcBef>
                <a:spcPts val="100"/>
              </a:spcBef>
              <a:buSzTx/>
              <a:buNone/>
              <a:defRPr sz="943">
                <a:solidFill>
                  <a:srgbClr val="FFFFFF"/>
                </a:solidFill>
              </a:defRPr>
            </a:pPr>
            <a:r>
              <a:t>While most things are fairly straightforward to translate from the CentOS instructions to other OSes, a few things deserve note:</a:t>
            </a:r>
          </a:p>
          <a:p>
            <a:pPr marL="0" indent="0" defTabSz="269747">
              <a:spcBef>
                <a:spcPts val="100"/>
              </a:spcBef>
              <a:buSzTx/>
              <a:buNone/>
              <a:defRPr sz="943">
                <a:solidFill>
                  <a:srgbClr val="FFFFFF"/>
                </a:solidFill>
              </a:defRPr>
            </a:pPr>
          </a:p>
          <a:p>
            <a:pPr marL="157747" indent="-157747" defTabSz="269747">
              <a:spcBef>
                <a:spcPts val="100"/>
              </a:spcBef>
              <a:buSzPct val="100000"/>
              <a:buAutoNum type="arabicParenR" startAt="1"/>
              <a:defRPr sz="943">
                <a:solidFill>
                  <a:srgbClr val="FFFFFF"/>
                </a:solidFill>
              </a:defRPr>
            </a:pPr>
            <a:r>
              <a:t>SuSE install happens in a different order, so software selection doesn’t happen until after network interfaces have been set up.  More importantly, you must watch the Device Name closely on SuSE as the Ethernet interfaces are not in the expected order.</a:t>
            </a:r>
          </a:p>
          <a:p>
            <a:pPr marL="157747" indent="-157747" defTabSz="269747">
              <a:spcBef>
                <a:spcPts val="100"/>
              </a:spcBef>
              <a:buSzPct val="100000"/>
              <a:buAutoNum type="arabicParenR" startAt="1"/>
              <a:defRPr sz="943">
                <a:solidFill>
                  <a:srgbClr val="FFFFFF"/>
                </a:solidFill>
              </a:defRPr>
            </a:pPr>
            <a:r>
              <a:t>Because of this, the Name and Device entries end up being skewed.</a:t>
            </a:r>
          </a:p>
          <a:p>
            <a:pPr marL="157747" indent="-157747" defTabSz="269747">
              <a:spcBef>
                <a:spcPts val="100"/>
              </a:spcBef>
              <a:buSzPct val="100000"/>
              <a:buAutoNum type="arabicParenR" startAt="1"/>
              <a:defRPr sz="943">
                <a:solidFill>
                  <a:srgbClr val="FFFFFF"/>
                </a:solidFill>
              </a:defRPr>
            </a:pPr>
            <a:r>
              <a:t>You also have a separate screen you need to go to in order to set the DNS resolution since we are doing static IP assignment (it isn’t done on an interface’s config screen like CentOS).</a:t>
            </a:r>
          </a:p>
          <a:p>
            <a:pPr marL="157747" indent="-157747" defTabSz="269747">
              <a:spcBef>
                <a:spcPts val="100"/>
              </a:spcBef>
              <a:buSzPct val="100000"/>
              <a:buAutoNum type="arabicParenR" startAt="1"/>
              <a:defRPr sz="943">
                <a:solidFill>
                  <a:srgbClr val="FFFFFF"/>
                </a:solidFill>
              </a:defRPr>
            </a:pPr>
            <a:r>
              <a:t>And also a separate screen for the default routing setup.</a:t>
            </a:r>
          </a:p>
          <a:p>
            <a:pPr marL="157747" indent="-157747" defTabSz="269747">
              <a:spcBef>
                <a:spcPts val="100"/>
              </a:spcBef>
              <a:buSzPct val="100000"/>
              <a:buAutoNum type="arabicParenR" startAt="1"/>
              <a:defRPr sz="943">
                <a:solidFill>
                  <a:srgbClr val="FFFFFF"/>
                </a:solidFill>
              </a:defRPr>
            </a:pPr>
            <a:r>
              <a:t>Unlike CentOS where you select Server by the install media, you select server during the install with SuSE.</a:t>
            </a:r>
          </a:p>
          <a:p>
            <a:pPr marL="157747" indent="-157747" defTabSz="269747">
              <a:spcBef>
                <a:spcPts val="100"/>
              </a:spcBef>
              <a:buSzPct val="100000"/>
              <a:buAutoNum type="arabicParenR" startAt="1"/>
              <a:defRPr sz="943">
                <a:solidFill>
                  <a:srgbClr val="FFFFFF"/>
                </a:solidFill>
              </a:defRPr>
            </a:pPr>
            <a:r>
              <a:t>Once you get to the Install screen, you can click on Software to modify the software selection prior to install.</a:t>
            </a:r>
          </a:p>
          <a:p>
            <a:pPr marL="157747" indent="-157747" defTabSz="269747">
              <a:spcBef>
                <a:spcPts val="100"/>
              </a:spcBef>
              <a:buSzPct val="100000"/>
              <a:buAutoNum type="arabicParenR" startAt="1"/>
              <a:defRPr sz="943">
                <a:solidFill>
                  <a:srgbClr val="FFFFFF"/>
                </a:solidFill>
              </a:defRPr>
            </a:pPr>
            <a:r>
              <a:t>SuSE HPC is mostly the same, with a prettier dark color scheme and more complete HPC patterns to select from.</a:t>
            </a:r>
          </a:p>
        </p:txBody>
      </p:sp>
      <p:sp>
        <p:nvSpPr>
          <p:cNvPr id="326"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7" name="Screenshot 2019-03-01 12.13.58.png" descr="Screenshot 2019-03-01 12.13.58.png"/>
          <p:cNvPicPr>
            <a:picLocks noChangeAspect="1"/>
          </p:cNvPicPr>
          <p:nvPr/>
        </p:nvPicPr>
        <p:blipFill>
          <a:blip r:embed="rId2">
            <a:extLst/>
          </a:blip>
          <a:stretch>
            <a:fillRect/>
          </a:stretch>
        </p:blipFill>
        <p:spPr>
          <a:xfrm>
            <a:off x="4591365" y="1468785"/>
            <a:ext cx="5843002" cy="4501233"/>
          </a:xfrm>
          <a:prstGeom prst="rect">
            <a:avLst/>
          </a:prstGeom>
          <a:ln w="12700">
            <a:miter lim="400000"/>
          </a:ln>
        </p:spPr>
      </p:pic>
      <p:pic>
        <p:nvPicPr>
          <p:cNvPr id="328" name="Screenshot 2019-03-01 12.18.50.png" descr="Screenshot 2019-03-01 12.18.50.png"/>
          <p:cNvPicPr>
            <a:picLocks noChangeAspect="1"/>
          </p:cNvPicPr>
          <p:nvPr/>
        </p:nvPicPr>
        <p:blipFill>
          <a:blip r:embed="rId3">
            <a:extLst/>
          </a:blip>
          <a:stretch>
            <a:fillRect/>
          </a:stretch>
        </p:blipFill>
        <p:spPr>
          <a:xfrm>
            <a:off x="5036365" y="1866900"/>
            <a:ext cx="4953001" cy="3124200"/>
          </a:xfrm>
          <a:prstGeom prst="rect">
            <a:avLst/>
          </a:prstGeom>
          <a:ln w="12700">
            <a:miter lim="400000"/>
          </a:ln>
        </p:spPr>
      </p:pic>
      <p:pic>
        <p:nvPicPr>
          <p:cNvPr id="329" name="Screenshot 2019-03-01 12.21.03.png" descr="Screenshot 2019-03-01 12.21.03.png"/>
          <p:cNvPicPr>
            <a:picLocks noChangeAspect="1"/>
          </p:cNvPicPr>
          <p:nvPr/>
        </p:nvPicPr>
        <p:blipFill>
          <a:blip r:embed="rId4">
            <a:extLst/>
          </a:blip>
          <a:stretch>
            <a:fillRect/>
          </a:stretch>
        </p:blipFill>
        <p:spPr>
          <a:xfrm>
            <a:off x="4586492" y="1457716"/>
            <a:ext cx="5852748" cy="4501234"/>
          </a:xfrm>
          <a:prstGeom prst="rect">
            <a:avLst/>
          </a:prstGeom>
          <a:ln w="12700">
            <a:miter lim="400000"/>
          </a:ln>
        </p:spPr>
      </p:pic>
      <p:pic>
        <p:nvPicPr>
          <p:cNvPr id="330" name="Screenshot 2019-03-01 12.21.29.png" descr="Screenshot 2019-03-01 12.21.29.png"/>
          <p:cNvPicPr>
            <a:picLocks noChangeAspect="1"/>
          </p:cNvPicPr>
          <p:nvPr/>
        </p:nvPicPr>
        <p:blipFill>
          <a:blip r:embed="rId5">
            <a:extLst/>
          </a:blip>
          <a:stretch>
            <a:fillRect/>
          </a:stretch>
        </p:blipFill>
        <p:spPr>
          <a:xfrm>
            <a:off x="4488184" y="1328033"/>
            <a:ext cx="6049364" cy="4641985"/>
          </a:xfrm>
          <a:prstGeom prst="rect">
            <a:avLst/>
          </a:prstGeom>
          <a:ln w="12700">
            <a:miter lim="400000"/>
          </a:ln>
        </p:spPr>
      </p:pic>
      <p:pic>
        <p:nvPicPr>
          <p:cNvPr id="331" name="Screenshot 2019-03-01 12.22.14.png" descr="Screenshot 2019-03-01 12.22.14.png"/>
          <p:cNvPicPr>
            <a:picLocks noChangeAspect="1"/>
          </p:cNvPicPr>
          <p:nvPr/>
        </p:nvPicPr>
        <p:blipFill>
          <a:blip r:embed="rId6">
            <a:extLst/>
          </a:blip>
          <a:stretch>
            <a:fillRect/>
          </a:stretch>
        </p:blipFill>
        <p:spPr>
          <a:xfrm>
            <a:off x="4482516" y="1328033"/>
            <a:ext cx="6060699" cy="4641985"/>
          </a:xfrm>
          <a:prstGeom prst="rect">
            <a:avLst/>
          </a:prstGeom>
          <a:ln w="12700">
            <a:miter lim="400000"/>
          </a:ln>
        </p:spPr>
      </p:pic>
      <p:pic>
        <p:nvPicPr>
          <p:cNvPr id="332" name="Screenshot 2019-03-01 12.28.33.png" descr="Screenshot 2019-03-01 12.28.33.png"/>
          <p:cNvPicPr>
            <a:picLocks noChangeAspect="1"/>
          </p:cNvPicPr>
          <p:nvPr/>
        </p:nvPicPr>
        <p:blipFill>
          <a:blip r:embed="rId7">
            <a:extLst/>
          </a:blip>
          <a:stretch>
            <a:fillRect/>
          </a:stretch>
        </p:blipFill>
        <p:spPr>
          <a:xfrm>
            <a:off x="4500891" y="1329966"/>
            <a:ext cx="6023950" cy="4641985"/>
          </a:xfrm>
          <a:prstGeom prst="rect">
            <a:avLst/>
          </a:prstGeom>
          <a:ln w="12700">
            <a:miter lim="400000"/>
          </a:ln>
        </p:spPr>
      </p:pic>
      <p:pic>
        <p:nvPicPr>
          <p:cNvPr id="333" name="Screenshot 2019-03-01 16.11.51.png" descr="Screenshot 2019-03-01 16.11.51.png"/>
          <p:cNvPicPr>
            <a:picLocks noChangeAspect="1"/>
          </p:cNvPicPr>
          <p:nvPr/>
        </p:nvPicPr>
        <p:blipFill>
          <a:blip r:embed="rId8">
            <a:extLst/>
          </a:blip>
          <a:stretch>
            <a:fillRect/>
          </a:stretch>
        </p:blipFill>
        <p:spPr>
          <a:xfrm>
            <a:off x="4430345" y="1328033"/>
            <a:ext cx="6165041" cy="464198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2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25">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25">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8" presetID="2" grpId="2" fill="hold">
                                  <p:stCondLst>
                                    <p:cond delay="0"/>
                                  </p:stCondLst>
                                  <p:iterate type="el" backwards="0">
                                    <p:tmAbs val="0"/>
                                  </p:iterate>
                                  <p:childTnLst>
                                    <p:set>
                                      <p:cBhvr>
                                        <p:cTn id="17" fill="hold"/>
                                        <p:tgtEl>
                                          <p:spTgt spid="327"/>
                                        </p:tgtEl>
                                        <p:attrNameLst>
                                          <p:attrName>style.visibility</p:attrName>
                                        </p:attrNameLst>
                                      </p:cBhvr>
                                      <p:to>
                                        <p:strVal val="visible"/>
                                      </p:to>
                                    </p:set>
                                    <p:anim calcmode="lin" valueType="num">
                                      <p:cBhvr>
                                        <p:cTn id="18" dur="1000" fill="hold"/>
                                        <p:tgtEl>
                                          <p:spTgt spid="327"/>
                                        </p:tgtEl>
                                        <p:attrNameLst>
                                          <p:attrName>ppt_x</p:attrName>
                                        </p:attrNameLst>
                                      </p:cBhvr>
                                      <p:tavLst>
                                        <p:tav tm="0">
                                          <p:val>
                                            <p:strVal val="0-#ppt_w/2"/>
                                          </p:val>
                                        </p:tav>
                                        <p:tav tm="100000">
                                          <p:val>
                                            <p:strVal val="#ppt_x"/>
                                          </p:val>
                                        </p:tav>
                                      </p:tavLst>
                                    </p:anim>
                                    <p:anim calcmode="lin" valueType="num">
                                      <p:cBhvr>
                                        <p:cTn id="19" dur="1000" fill="hold"/>
                                        <p:tgtEl>
                                          <p:spTgt spid="32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25">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327"/>
                                        </p:tgtEl>
                                        <p:attrNameLst>
                                          <p:attrName>ppt_x</p:attrName>
                                        </p:attrNameLst>
                                      </p:cBhvr>
                                      <p:tavLst>
                                        <p:tav tm="0">
                                          <p:val>
                                            <p:strVal val="ppt_x"/>
                                          </p:val>
                                        </p:tav>
                                        <p:tav tm="100000">
                                          <p:val>
                                            <p:strVal val="1+ppt_w/2"/>
                                          </p:val>
                                        </p:tav>
                                      </p:tavLst>
                                    </p:anim>
                                    <p:anim calcmode="lin" valueType="num">
                                      <p:cBhvr>
                                        <p:cTn id="27" dur="1000" fill="hold"/>
                                        <p:tgtEl>
                                          <p:spTgt spid="327"/>
                                        </p:tgtEl>
                                        <p:attrNameLst>
                                          <p:attrName>ppt_y</p:attrName>
                                        </p:attrNameLst>
                                      </p:cBhvr>
                                      <p:tavLst>
                                        <p:tav tm="0">
                                          <p:val>
                                            <p:strVal val="ppt_y"/>
                                          </p:val>
                                        </p:tav>
                                        <p:tav tm="100000">
                                          <p:val>
                                            <p:strVal val="ppt_y"/>
                                          </p:val>
                                        </p:tav>
                                      </p:tavLst>
                                    </p:anim>
                                    <p:set>
                                      <p:cBhvr>
                                        <p:cTn id="28" fill="hold">
                                          <p:stCondLst>
                                            <p:cond delay="999"/>
                                          </p:stCondLst>
                                        </p:cTn>
                                        <p:tgtEl>
                                          <p:spTgt spid="327"/>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328"/>
                                        </p:tgtEl>
                                        <p:attrNameLst>
                                          <p:attrName>style.visibility</p:attrName>
                                        </p:attrNameLst>
                                      </p:cBhvr>
                                      <p:to>
                                        <p:strVal val="visible"/>
                                      </p:to>
                                    </p:set>
                                    <p:anim calcmode="lin" valueType="num">
                                      <p:cBhvr>
                                        <p:cTn id="32" dur="1000" fill="hold"/>
                                        <p:tgtEl>
                                          <p:spTgt spid="328"/>
                                        </p:tgtEl>
                                        <p:attrNameLst>
                                          <p:attrName>ppt_x</p:attrName>
                                        </p:attrNameLst>
                                      </p:cBhvr>
                                      <p:tavLst>
                                        <p:tav tm="0">
                                          <p:val>
                                            <p:strVal val="0-#ppt_w/2"/>
                                          </p:val>
                                        </p:tav>
                                        <p:tav tm="100000">
                                          <p:val>
                                            <p:strVal val="#ppt_x"/>
                                          </p:val>
                                        </p:tav>
                                      </p:tavLst>
                                    </p:anim>
                                    <p:anim calcmode="lin" valueType="num">
                                      <p:cBhvr>
                                        <p:cTn id="33" dur="1000" fill="hold"/>
                                        <p:tgtEl>
                                          <p:spTgt spid="32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325">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328"/>
                                        </p:tgtEl>
                                        <p:attrNameLst>
                                          <p:attrName>ppt_x</p:attrName>
                                        </p:attrNameLst>
                                      </p:cBhvr>
                                      <p:tavLst>
                                        <p:tav tm="0">
                                          <p:val>
                                            <p:strVal val="ppt_x"/>
                                          </p:val>
                                        </p:tav>
                                        <p:tav tm="100000">
                                          <p:val>
                                            <p:strVal val="1+ppt_w/2"/>
                                          </p:val>
                                        </p:tav>
                                      </p:tavLst>
                                    </p:anim>
                                    <p:anim calcmode="lin" valueType="num">
                                      <p:cBhvr>
                                        <p:cTn id="41" dur="1000" fill="hold"/>
                                        <p:tgtEl>
                                          <p:spTgt spid="328"/>
                                        </p:tgtEl>
                                        <p:attrNameLst>
                                          <p:attrName>ppt_y</p:attrName>
                                        </p:attrNameLst>
                                      </p:cBhvr>
                                      <p:tavLst>
                                        <p:tav tm="0">
                                          <p:val>
                                            <p:strVal val="ppt_y"/>
                                          </p:val>
                                        </p:tav>
                                        <p:tav tm="100000">
                                          <p:val>
                                            <p:strVal val="ppt_y"/>
                                          </p:val>
                                        </p:tav>
                                      </p:tavLst>
                                    </p:anim>
                                    <p:set>
                                      <p:cBhvr>
                                        <p:cTn id="42" fill="hold">
                                          <p:stCondLst>
                                            <p:cond delay="999"/>
                                          </p:stCondLst>
                                        </p:cTn>
                                        <p:tgtEl>
                                          <p:spTgt spid="328"/>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329"/>
                                        </p:tgtEl>
                                        <p:attrNameLst>
                                          <p:attrName>style.visibility</p:attrName>
                                        </p:attrNameLst>
                                      </p:cBhvr>
                                      <p:to>
                                        <p:strVal val="visible"/>
                                      </p:to>
                                    </p:set>
                                    <p:anim calcmode="lin" valueType="num">
                                      <p:cBhvr>
                                        <p:cTn id="46" dur="1000" fill="hold"/>
                                        <p:tgtEl>
                                          <p:spTgt spid="329"/>
                                        </p:tgtEl>
                                        <p:attrNameLst>
                                          <p:attrName>ppt_x</p:attrName>
                                        </p:attrNameLst>
                                      </p:cBhvr>
                                      <p:tavLst>
                                        <p:tav tm="0">
                                          <p:val>
                                            <p:strVal val="0-#ppt_w/2"/>
                                          </p:val>
                                        </p:tav>
                                        <p:tav tm="100000">
                                          <p:val>
                                            <p:strVal val="#ppt_x"/>
                                          </p:val>
                                        </p:tav>
                                      </p:tavLst>
                                    </p:anim>
                                    <p:anim calcmode="lin" valueType="num">
                                      <p:cBhvr>
                                        <p:cTn id="47" dur="1000" fill="hold"/>
                                        <p:tgtEl>
                                          <p:spTgt spid="32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325">
                                            <p:txEl>
                                              <p:pRg st="5" end="5"/>
                                            </p:txEl>
                                          </p:spTgt>
                                        </p:tgtEl>
                                        <p:attrNameLst>
                                          <p:attrName>style.visibility</p:attrName>
                                        </p:attrNameLst>
                                      </p:cBhvr>
                                      <p:to>
                                        <p:strVal val="visible"/>
                                      </p:to>
                                    </p:set>
                                  </p:childTnLst>
                                </p:cTn>
                              </p:par>
                            </p:childTnLst>
                          </p:cTn>
                        </p:par>
                        <p:par>
                          <p:cTn id="52" fill="hold">
                            <p:stCondLst>
                              <p:cond delay="0"/>
                            </p:stCondLst>
                            <p:childTnLst>
                              <p:par>
                                <p:cTn id="53" presetClass="exit" nodeType="afterEffect" presetSubtype="2" presetID="2" grpId="7" fill="hold">
                                  <p:stCondLst>
                                    <p:cond delay="0"/>
                                  </p:stCondLst>
                                  <p:iterate type="el" backwards="0">
                                    <p:tmAbs val="0"/>
                                  </p:iterate>
                                  <p:childTnLst>
                                    <p:anim calcmode="lin" valueType="num">
                                      <p:cBhvr>
                                        <p:cTn id="54" dur="1000" fill="hold"/>
                                        <p:tgtEl>
                                          <p:spTgt spid="329"/>
                                        </p:tgtEl>
                                        <p:attrNameLst>
                                          <p:attrName>ppt_x</p:attrName>
                                        </p:attrNameLst>
                                      </p:cBhvr>
                                      <p:tavLst>
                                        <p:tav tm="0">
                                          <p:val>
                                            <p:strVal val="ppt_x"/>
                                          </p:val>
                                        </p:tav>
                                        <p:tav tm="100000">
                                          <p:val>
                                            <p:strVal val="1+ppt_w/2"/>
                                          </p:val>
                                        </p:tav>
                                      </p:tavLst>
                                    </p:anim>
                                    <p:anim calcmode="lin" valueType="num">
                                      <p:cBhvr>
                                        <p:cTn id="55" dur="1000" fill="hold"/>
                                        <p:tgtEl>
                                          <p:spTgt spid="329"/>
                                        </p:tgtEl>
                                        <p:attrNameLst>
                                          <p:attrName>ppt_y</p:attrName>
                                        </p:attrNameLst>
                                      </p:cBhvr>
                                      <p:tavLst>
                                        <p:tav tm="0">
                                          <p:val>
                                            <p:strVal val="ppt_y"/>
                                          </p:val>
                                        </p:tav>
                                        <p:tav tm="100000">
                                          <p:val>
                                            <p:strVal val="ppt_y"/>
                                          </p:val>
                                        </p:tav>
                                      </p:tavLst>
                                    </p:anim>
                                    <p:set>
                                      <p:cBhvr>
                                        <p:cTn id="56" fill="hold">
                                          <p:stCondLst>
                                            <p:cond delay="999"/>
                                          </p:stCondLst>
                                        </p:cTn>
                                        <p:tgtEl>
                                          <p:spTgt spid="329"/>
                                        </p:tgtEl>
                                        <p:attrNameLst>
                                          <p:attrName>style.visibility</p:attrName>
                                        </p:attrNameLst>
                                      </p:cBhvr>
                                      <p:to>
                                        <p:strVal val="hidden"/>
                                      </p:to>
                                    </p:set>
                                  </p:childTnLst>
                                </p:cTn>
                              </p:par>
                            </p:childTnLst>
                          </p:cTn>
                        </p:par>
                        <p:par>
                          <p:cTn id="57" fill="hold">
                            <p:stCondLst>
                              <p:cond delay="1000"/>
                            </p:stCondLst>
                            <p:childTnLst>
                              <p:par>
                                <p:cTn id="58" presetClass="entr" nodeType="afterEffect" presetSubtype="8" presetID="2" grpId="8" fill="hold">
                                  <p:stCondLst>
                                    <p:cond delay="0"/>
                                  </p:stCondLst>
                                  <p:iterate type="el" backwards="0">
                                    <p:tmAbs val="0"/>
                                  </p:iterate>
                                  <p:childTnLst>
                                    <p:set>
                                      <p:cBhvr>
                                        <p:cTn id="59" fill="hold"/>
                                        <p:tgtEl>
                                          <p:spTgt spid="330"/>
                                        </p:tgtEl>
                                        <p:attrNameLst>
                                          <p:attrName>style.visibility</p:attrName>
                                        </p:attrNameLst>
                                      </p:cBhvr>
                                      <p:to>
                                        <p:strVal val="visible"/>
                                      </p:to>
                                    </p:set>
                                    <p:anim calcmode="lin" valueType="num">
                                      <p:cBhvr>
                                        <p:cTn id="60" dur="1000" fill="hold"/>
                                        <p:tgtEl>
                                          <p:spTgt spid="330"/>
                                        </p:tgtEl>
                                        <p:attrNameLst>
                                          <p:attrName>ppt_x</p:attrName>
                                        </p:attrNameLst>
                                      </p:cBhvr>
                                      <p:tavLst>
                                        <p:tav tm="0">
                                          <p:val>
                                            <p:strVal val="0-#ppt_w/2"/>
                                          </p:val>
                                        </p:tav>
                                        <p:tav tm="100000">
                                          <p:val>
                                            <p:strVal val="#ppt_x"/>
                                          </p:val>
                                        </p:tav>
                                      </p:tavLst>
                                    </p:anim>
                                    <p:anim calcmode="lin" valueType="num">
                                      <p:cBhvr>
                                        <p:cTn id="61" dur="1000" fill="hold"/>
                                        <p:tgtEl>
                                          <p:spTgt spid="33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0" presetID="1" grpId="1" fill="hold">
                                  <p:stCondLst>
                                    <p:cond delay="0"/>
                                  </p:stCondLst>
                                  <p:iterate type="el" backwards="0">
                                    <p:tmAbs val="0"/>
                                  </p:iterate>
                                  <p:childTnLst>
                                    <p:set>
                                      <p:cBhvr>
                                        <p:cTn id="65" fill="hold"/>
                                        <p:tgtEl>
                                          <p:spTgt spid="325">
                                            <p:txEl>
                                              <p:pRg st="6" end="6"/>
                                            </p:txEl>
                                          </p:spTgt>
                                        </p:tgtEl>
                                        <p:attrNameLst>
                                          <p:attrName>style.visibility</p:attrName>
                                        </p:attrNameLst>
                                      </p:cBhvr>
                                      <p:to>
                                        <p:strVal val="visible"/>
                                      </p:to>
                                    </p:set>
                                  </p:childTnLst>
                                </p:cTn>
                              </p:par>
                            </p:childTnLst>
                          </p:cTn>
                        </p:par>
                        <p:par>
                          <p:cTn id="66" fill="hold">
                            <p:stCondLst>
                              <p:cond delay="0"/>
                            </p:stCondLst>
                            <p:childTnLst>
                              <p:par>
                                <p:cTn id="67" presetClass="exit" nodeType="afterEffect" presetSubtype="2" presetID="2" grpId="9" fill="hold">
                                  <p:stCondLst>
                                    <p:cond delay="0"/>
                                  </p:stCondLst>
                                  <p:iterate type="el" backwards="0">
                                    <p:tmAbs val="0"/>
                                  </p:iterate>
                                  <p:childTnLst>
                                    <p:anim calcmode="lin" valueType="num">
                                      <p:cBhvr>
                                        <p:cTn id="68" dur="1000" fill="hold"/>
                                        <p:tgtEl>
                                          <p:spTgt spid="330"/>
                                        </p:tgtEl>
                                        <p:attrNameLst>
                                          <p:attrName>ppt_x</p:attrName>
                                        </p:attrNameLst>
                                      </p:cBhvr>
                                      <p:tavLst>
                                        <p:tav tm="0">
                                          <p:val>
                                            <p:strVal val="ppt_x"/>
                                          </p:val>
                                        </p:tav>
                                        <p:tav tm="100000">
                                          <p:val>
                                            <p:strVal val="1+ppt_w/2"/>
                                          </p:val>
                                        </p:tav>
                                      </p:tavLst>
                                    </p:anim>
                                    <p:anim calcmode="lin" valueType="num">
                                      <p:cBhvr>
                                        <p:cTn id="69" dur="1000" fill="hold"/>
                                        <p:tgtEl>
                                          <p:spTgt spid="330"/>
                                        </p:tgtEl>
                                        <p:attrNameLst>
                                          <p:attrName>ppt_y</p:attrName>
                                        </p:attrNameLst>
                                      </p:cBhvr>
                                      <p:tavLst>
                                        <p:tav tm="0">
                                          <p:val>
                                            <p:strVal val="ppt_y"/>
                                          </p:val>
                                        </p:tav>
                                        <p:tav tm="100000">
                                          <p:val>
                                            <p:strVal val="ppt_y"/>
                                          </p:val>
                                        </p:tav>
                                      </p:tavLst>
                                    </p:anim>
                                    <p:set>
                                      <p:cBhvr>
                                        <p:cTn id="70" fill="hold">
                                          <p:stCondLst>
                                            <p:cond delay="999"/>
                                          </p:stCondLst>
                                        </p:cTn>
                                        <p:tgtEl>
                                          <p:spTgt spid="330"/>
                                        </p:tgtEl>
                                        <p:attrNameLst>
                                          <p:attrName>style.visibility</p:attrName>
                                        </p:attrNameLst>
                                      </p:cBhvr>
                                      <p:to>
                                        <p:strVal val="hidden"/>
                                      </p:to>
                                    </p:set>
                                  </p:childTnLst>
                                </p:cTn>
                              </p:par>
                            </p:childTnLst>
                          </p:cTn>
                        </p:par>
                        <p:par>
                          <p:cTn id="71" fill="hold">
                            <p:stCondLst>
                              <p:cond delay="1000"/>
                            </p:stCondLst>
                            <p:childTnLst>
                              <p:par>
                                <p:cTn id="72" presetClass="entr" nodeType="afterEffect" presetSubtype="8" presetID="2" grpId="10" fill="hold">
                                  <p:stCondLst>
                                    <p:cond delay="0"/>
                                  </p:stCondLst>
                                  <p:iterate type="el" backwards="0">
                                    <p:tmAbs val="0"/>
                                  </p:iterate>
                                  <p:childTnLst>
                                    <p:set>
                                      <p:cBhvr>
                                        <p:cTn id="73" fill="hold"/>
                                        <p:tgtEl>
                                          <p:spTgt spid="331"/>
                                        </p:tgtEl>
                                        <p:attrNameLst>
                                          <p:attrName>style.visibility</p:attrName>
                                        </p:attrNameLst>
                                      </p:cBhvr>
                                      <p:to>
                                        <p:strVal val="visible"/>
                                      </p:to>
                                    </p:set>
                                    <p:anim calcmode="lin" valueType="num">
                                      <p:cBhvr>
                                        <p:cTn id="74" dur="1000" fill="hold"/>
                                        <p:tgtEl>
                                          <p:spTgt spid="331"/>
                                        </p:tgtEl>
                                        <p:attrNameLst>
                                          <p:attrName>ppt_x</p:attrName>
                                        </p:attrNameLst>
                                      </p:cBhvr>
                                      <p:tavLst>
                                        <p:tav tm="0">
                                          <p:val>
                                            <p:strVal val="0-#ppt_w/2"/>
                                          </p:val>
                                        </p:tav>
                                        <p:tav tm="100000">
                                          <p:val>
                                            <p:strVal val="#ppt_x"/>
                                          </p:val>
                                        </p:tav>
                                      </p:tavLst>
                                    </p:anim>
                                    <p:anim calcmode="lin" valueType="num">
                                      <p:cBhvr>
                                        <p:cTn id="75" dur="1000" fill="hold"/>
                                        <p:tgtEl>
                                          <p:spTgt spid="33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Subtype="0" presetID="1" grpId="1" fill="hold">
                                  <p:stCondLst>
                                    <p:cond delay="0"/>
                                  </p:stCondLst>
                                  <p:iterate type="el" backwards="0">
                                    <p:tmAbs val="0"/>
                                  </p:iterate>
                                  <p:childTnLst>
                                    <p:set>
                                      <p:cBhvr>
                                        <p:cTn id="79" fill="hold"/>
                                        <p:tgtEl>
                                          <p:spTgt spid="325">
                                            <p:txEl>
                                              <p:pRg st="7" end="7"/>
                                            </p:txEl>
                                          </p:spTgt>
                                        </p:tgtEl>
                                        <p:attrNameLst>
                                          <p:attrName>style.visibility</p:attrName>
                                        </p:attrNameLst>
                                      </p:cBhvr>
                                      <p:to>
                                        <p:strVal val="visible"/>
                                      </p:to>
                                    </p:set>
                                  </p:childTnLst>
                                </p:cTn>
                              </p:par>
                            </p:childTnLst>
                          </p:cTn>
                        </p:par>
                        <p:par>
                          <p:cTn id="80" fill="hold">
                            <p:stCondLst>
                              <p:cond delay="0"/>
                            </p:stCondLst>
                            <p:childTnLst>
                              <p:par>
                                <p:cTn id="81" presetClass="exit" nodeType="afterEffect" presetSubtype="2" presetID="2" grpId="11" fill="hold">
                                  <p:stCondLst>
                                    <p:cond delay="0"/>
                                  </p:stCondLst>
                                  <p:iterate type="el" backwards="0">
                                    <p:tmAbs val="0"/>
                                  </p:iterate>
                                  <p:childTnLst>
                                    <p:anim calcmode="lin" valueType="num">
                                      <p:cBhvr>
                                        <p:cTn id="82" dur="1000" fill="hold"/>
                                        <p:tgtEl>
                                          <p:spTgt spid="331"/>
                                        </p:tgtEl>
                                        <p:attrNameLst>
                                          <p:attrName>ppt_x</p:attrName>
                                        </p:attrNameLst>
                                      </p:cBhvr>
                                      <p:tavLst>
                                        <p:tav tm="0">
                                          <p:val>
                                            <p:strVal val="ppt_x"/>
                                          </p:val>
                                        </p:tav>
                                        <p:tav tm="100000">
                                          <p:val>
                                            <p:strVal val="1+ppt_w/2"/>
                                          </p:val>
                                        </p:tav>
                                      </p:tavLst>
                                    </p:anim>
                                    <p:anim calcmode="lin" valueType="num">
                                      <p:cBhvr>
                                        <p:cTn id="83" dur="1000" fill="hold"/>
                                        <p:tgtEl>
                                          <p:spTgt spid="331"/>
                                        </p:tgtEl>
                                        <p:attrNameLst>
                                          <p:attrName>ppt_y</p:attrName>
                                        </p:attrNameLst>
                                      </p:cBhvr>
                                      <p:tavLst>
                                        <p:tav tm="0">
                                          <p:val>
                                            <p:strVal val="ppt_y"/>
                                          </p:val>
                                        </p:tav>
                                        <p:tav tm="100000">
                                          <p:val>
                                            <p:strVal val="ppt_y"/>
                                          </p:val>
                                        </p:tav>
                                      </p:tavLst>
                                    </p:anim>
                                    <p:set>
                                      <p:cBhvr>
                                        <p:cTn id="84" fill="hold">
                                          <p:stCondLst>
                                            <p:cond delay="999"/>
                                          </p:stCondLst>
                                        </p:cTn>
                                        <p:tgtEl>
                                          <p:spTgt spid="331"/>
                                        </p:tgtEl>
                                        <p:attrNameLst>
                                          <p:attrName>style.visibility</p:attrName>
                                        </p:attrNameLst>
                                      </p:cBhvr>
                                      <p:to>
                                        <p:strVal val="hidden"/>
                                      </p:to>
                                    </p:set>
                                  </p:childTnLst>
                                </p:cTn>
                              </p:par>
                            </p:childTnLst>
                          </p:cTn>
                        </p:par>
                        <p:par>
                          <p:cTn id="85" fill="hold">
                            <p:stCondLst>
                              <p:cond delay="1000"/>
                            </p:stCondLst>
                            <p:childTnLst>
                              <p:par>
                                <p:cTn id="86" presetClass="entr" nodeType="afterEffect" presetSubtype="8" presetID="2" grpId="12" fill="hold">
                                  <p:stCondLst>
                                    <p:cond delay="0"/>
                                  </p:stCondLst>
                                  <p:iterate type="el" backwards="0">
                                    <p:tmAbs val="0"/>
                                  </p:iterate>
                                  <p:childTnLst>
                                    <p:set>
                                      <p:cBhvr>
                                        <p:cTn id="87" fill="hold"/>
                                        <p:tgtEl>
                                          <p:spTgt spid="332"/>
                                        </p:tgtEl>
                                        <p:attrNameLst>
                                          <p:attrName>style.visibility</p:attrName>
                                        </p:attrNameLst>
                                      </p:cBhvr>
                                      <p:to>
                                        <p:strVal val="visible"/>
                                      </p:to>
                                    </p:set>
                                    <p:anim calcmode="lin" valueType="num">
                                      <p:cBhvr>
                                        <p:cTn id="88" dur="1000" fill="hold"/>
                                        <p:tgtEl>
                                          <p:spTgt spid="332"/>
                                        </p:tgtEl>
                                        <p:attrNameLst>
                                          <p:attrName>ppt_x</p:attrName>
                                        </p:attrNameLst>
                                      </p:cBhvr>
                                      <p:tavLst>
                                        <p:tav tm="0">
                                          <p:val>
                                            <p:strVal val="0-#ppt_w/2"/>
                                          </p:val>
                                        </p:tav>
                                        <p:tav tm="100000">
                                          <p:val>
                                            <p:strVal val="#ppt_x"/>
                                          </p:val>
                                        </p:tav>
                                      </p:tavLst>
                                    </p:anim>
                                    <p:anim calcmode="lin" valueType="num">
                                      <p:cBhvr>
                                        <p:cTn id="89" dur="1000" fill="hold"/>
                                        <p:tgtEl>
                                          <p:spTgt spid="332"/>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0" presetID="1" grpId="1" fill="hold">
                                  <p:stCondLst>
                                    <p:cond delay="0"/>
                                  </p:stCondLst>
                                  <p:iterate type="el" backwards="0">
                                    <p:tmAbs val="0"/>
                                  </p:iterate>
                                  <p:childTnLst>
                                    <p:set>
                                      <p:cBhvr>
                                        <p:cTn id="93" fill="hold"/>
                                        <p:tgtEl>
                                          <p:spTgt spid="325">
                                            <p:txEl>
                                              <p:pRg st="8" end="8"/>
                                            </p:txEl>
                                          </p:spTgt>
                                        </p:tgtEl>
                                        <p:attrNameLst>
                                          <p:attrName>style.visibility</p:attrName>
                                        </p:attrNameLst>
                                      </p:cBhvr>
                                      <p:to>
                                        <p:strVal val="visible"/>
                                      </p:to>
                                    </p:set>
                                  </p:childTnLst>
                                </p:cTn>
                              </p:par>
                            </p:childTnLst>
                          </p:cTn>
                        </p:par>
                        <p:par>
                          <p:cTn id="94" fill="hold">
                            <p:stCondLst>
                              <p:cond delay="0"/>
                            </p:stCondLst>
                            <p:childTnLst>
                              <p:par>
                                <p:cTn id="95" presetClass="exit" nodeType="afterEffect" presetSubtype="2" presetID="2" grpId="13" fill="hold">
                                  <p:stCondLst>
                                    <p:cond delay="0"/>
                                  </p:stCondLst>
                                  <p:iterate type="el" backwards="0">
                                    <p:tmAbs val="0"/>
                                  </p:iterate>
                                  <p:childTnLst>
                                    <p:anim calcmode="lin" valueType="num">
                                      <p:cBhvr>
                                        <p:cTn id="96" dur="1000" fill="hold"/>
                                        <p:tgtEl>
                                          <p:spTgt spid="332"/>
                                        </p:tgtEl>
                                        <p:attrNameLst>
                                          <p:attrName>ppt_x</p:attrName>
                                        </p:attrNameLst>
                                      </p:cBhvr>
                                      <p:tavLst>
                                        <p:tav tm="0">
                                          <p:val>
                                            <p:strVal val="ppt_x"/>
                                          </p:val>
                                        </p:tav>
                                        <p:tav tm="100000">
                                          <p:val>
                                            <p:strVal val="1+ppt_w/2"/>
                                          </p:val>
                                        </p:tav>
                                      </p:tavLst>
                                    </p:anim>
                                    <p:anim calcmode="lin" valueType="num">
                                      <p:cBhvr>
                                        <p:cTn id="97" dur="1000" fill="hold"/>
                                        <p:tgtEl>
                                          <p:spTgt spid="332"/>
                                        </p:tgtEl>
                                        <p:attrNameLst>
                                          <p:attrName>ppt_y</p:attrName>
                                        </p:attrNameLst>
                                      </p:cBhvr>
                                      <p:tavLst>
                                        <p:tav tm="0">
                                          <p:val>
                                            <p:strVal val="ppt_y"/>
                                          </p:val>
                                        </p:tav>
                                        <p:tav tm="100000">
                                          <p:val>
                                            <p:strVal val="ppt_y"/>
                                          </p:val>
                                        </p:tav>
                                      </p:tavLst>
                                    </p:anim>
                                    <p:set>
                                      <p:cBhvr>
                                        <p:cTn id="98" fill="hold">
                                          <p:stCondLst>
                                            <p:cond delay="999"/>
                                          </p:stCondLst>
                                        </p:cTn>
                                        <p:tgtEl>
                                          <p:spTgt spid="332"/>
                                        </p:tgtEl>
                                        <p:attrNameLst>
                                          <p:attrName>style.visibility</p:attrName>
                                        </p:attrNameLst>
                                      </p:cBhvr>
                                      <p:to>
                                        <p:strVal val="hidden"/>
                                      </p:to>
                                    </p:set>
                                  </p:childTnLst>
                                </p:cTn>
                              </p:par>
                            </p:childTnLst>
                          </p:cTn>
                        </p:par>
                        <p:par>
                          <p:cTn id="99" fill="hold">
                            <p:stCondLst>
                              <p:cond delay="1000"/>
                            </p:stCondLst>
                            <p:childTnLst>
                              <p:par>
                                <p:cTn id="100" presetClass="entr" nodeType="afterEffect" presetSubtype="8" presetID="2" grpId="14" fill="hold">
                                  <p:stCondLst>
                                    <p:cond delay="0"/>
                                  </p:stCondLst>
                                  <p:iterate type="el" backwards="0">
                                    <p:tmAbs val="0"/>
                                  </p:iterate>
                                  <p:childTnLst>
                                    <p:set>
                                      <p:cBhvr>
                                        <p:cTn id="101" fill="hold"/>
                                        <p:tgtEl>
                                          <p:spTgt spid="333"/>
                                        </p:tgtEl>
                                        <p:attrNameLst>
                                          <p:attrName>style.visibility</p:attrName>
                                        </p:attrNameLst>
                                      </p:cBhvr>
                                      <p:to>
                                        <p:strVal val="visible"/>
                                      </p:to>
                                    </p:set>
                                    <p:anim calcmode="lin" valueType="num">
                                      <p:cBhvr>
                                        <p:cTn id="102" dur="1000" fill="hold"/>
                                        <p:tgtEl>
                                          <p:spTgt spid="333"/>
                                        </p:tgtEl>
                                        <p:attrNameLst>
                                          <p:attrName>ppt_x</p:attrName>
                                        </p:attrNameLst>
                                      </p:cBhvr>
                                      <p:tavLst>
                                        <p:tav tm="0">
                                          <p:val>
                                            <p:strVal val="0-#ppt_w/2"/>
                                          </p:val>
                                        </p:tav>
                                        <p:tav tm="100000">
                                          <p:val>
                                            <p:strVal val="#ppt_x"/>
                                          </p:val>
                                        </p:tav>
                                      </p:tavLst>
                                    </p:anim>
                                    <p:anim calcmode="lin" valueType="num">
                                      <p:cBhvr>
                                        <p:cTn id="103" dur="1000" fill="hold"/>
                                        <p:tgtEl>
                                          <p:spTgt spid="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 grpId="10"/>
      <p:bldP build="whole" bldLvl="1" animBg="1" rev="0" advAuto="0" spid="331" grpId="11"/>
      <p:bldP build="whole" bldLvl="1" animBg="1" rev="0" advAuto="0" spid="332" grpId="12"/>
      <p:bldP build="whole" bldLvl="1" animBg="1" rev="0" advAuto="0" spid="332" grpId="13"/>
      <p:bldP build="whole" bldLvl="1" animBg="1" rev="0" advAuto="0" spid="333" grpId="14"/>
      <p:bldP build="whole" bldLvl="1" animBg="1" rev="0" advAuto="0" spid="328" grpId="4"/>
      <p:bldP build="whole" bldLvl="1" animBg="1" rev="0" advAuto="0" spid="328" grpId="5"/>
      <p:bldP build="whole" bldLvl="1" animBg="1" rev="0" advAuto="0" spid="329" grpId="6"/>
      <p:bldP build="whole" bldLvl="1" animBg="1" rev="0" advAuto="0" spid="329" grpId="7"/>
      <p:bldP build="whole" bldLvl="1" animBg="1" rev="0" advAuto="0" spid="327" grpId="2"/>
      <p:bldP build="whole" bldLvl="1" animBg="1" rev="0" advAuto="0" spid="327" grpId="3"/>
      <p:bldP build="whole" bldLvl="1" animBg="1" rev="0" advAuto="0" spid="330" grpId="8"/>
      <p:bldP build="whole" bldLvl="1" animBg="1" rev="0" advAuto="0" spid="330" grpId="9"/>
      <p:bldP build="p" bldLvl="5" animBg="1" rev="0" advAuto="0" spid="325"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36" name="Title 3"/>
          <p:cNvSpPr txBox="1"/>
          <p:nvPr>
            <p:ph type="title"/>
          </p:nvPr>
        </p:nvSpPr>
        <p:spPr>
          <a:prstGeom prst="rect">
            <a:avLst/>
          </a:prstGeom>
        </p:spPr>
        <p:txBody>
          <a:bodyPr/>
          <a:lstStyle/>
          <a:p>
            <a:pPr/>
            <a:r>
              <a:t>Musical interlude while everyone installs their head nodes</a:t>
            </a:r>
          </a:p>
        </p:txBody>
      </p:sp>
      <p:sp>
        <p:nvSpPr>
          <p:cNvPr id="337"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40" name="Title 3"/>
          <p:cNvSpPr txBox="1"/>
          <p:nvPr>
            <p:ph type="title"/>
          </p:nvPr>
        </p:nvSpPr>
        <p:spPr>
          <a:prstGeom prst="rect">
            <a:avLst/>
          </a:prstGeom>
        </p:spPr>
        <p:txBody>
          <a:bodyPr/>
          <a:lstStyle/>
          <a:p>
            <a:pPr/>
            <a:r>
              <a:t>Extra steps before the cloning process</a:t>
            </a:r>
          </a:p>
        </p:txBody>
      </p:sp>
      <p:sp>
        <p:nvSpPr>
          <p:cNvPr id="341"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44" name="Title 3"/>
          <p:cNvSpPr txBox="1"/>
          <p:nvPr>
            <p:ph type="title"/>
          </p:nvPr>
        </p:nvSpPr>
        <p:spPr>
          <a:xfrm>
            <a:off x="609600" y="253294"/>
            <a:ext cx="10972800" cy="419032"/>
          </a:xfrm>
          <a:prstGeom prst="rect">
            <a:avLst/>
          </a:prstGeom>
        </p:spPr>
        <p:txBody>
          <a:bodyPr/>
          <a:lstStyle/>
          <a:p>
            <a:pPr lvl="2" defTabSz="338327">
              <a:defRPr sz="2294"/>
            </a:pPr>
            <a:r>
              <a:t>Making the system easier to use</a:t>
            </a:r>
          </a:p>
        </p:txBody>
      </p:sp>
      <p:sp>
        <p:nvSpPr>
          <p:cNvPr id="345"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Passwordless ssh setup for the root account</a:t>
            </a:r>
          </a:p>
        </p:txBody>
      </p:sp>
      <p:sp>
        <p:nvSpPr>
          <p:cNvPr id="346" name="Text Placeholder 9"/>
          <p:cNvSpPr/>
          <p:nvPr>
            <p:ph type="body" idx="13"/>
          </p:nvPr>
        </p:nvSpPr>
        <p:spPr>
          <a:xfrm>
            <a:off x="423022" y="1398409"/>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a:spcBef>
                <a:spcPts val="200"/>
              </a:spcBef>
              <a:buSzTx/>
              <a:buNone/>
              <a:defRPr sz="1600">
                <a:solidFill>
                  <a:srgbClr val="FFFFFF"/>
                </a:solidFill>
              </a:defRPr>
            </a:pPr>
            <a:r>
              <a:t>Login to your newly installed head node as root.  This is a local, self contained cluster, so we really are only going to be using the root account.</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Generate a ssh key and configure it for passwordless ssh login of the root account.</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Try to ssh to localhost to verify the passwordless setup</a:t>
            </a:r>
          </a:p>
        </p:txBody>
      </p:sp>
      <p:sp>
        <p:nvSpPr>
          <p:cNvPr id="347"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8" name="Screenshot 2019-02-18 13.50.56.png" descr="Screenshot 2019-02-18 13.50.56.png"/>
          <p:cNvPicPr>
            <a:picLocks noChangeAspect="1"/>
          </p:cNvPicPr>
          <p:nvPr/>
        </p:nvPicPr>
        <p:blipFill>
          <a:blip r:embed="rId2">
            <a:extLst/>
          </a:blip>
          <a:stretch>
            <a:fillRect/>
          </a:stretch>
        </p:blipFill>
        <p:spPr>
          <a:xfrm>
            <a:off x="4107104" y="1345059"/>
            <a:ext cx="7203691" cy="474868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51" name="Title 3"/>
          <p:cNvSpPr txBox="1"/>
          <p:nvPr>
            <p:ph type="title"/>
          </p:nvPr>
        </p:nvSpPr>
        <p:spPr>
          <a:xfrm>
            <a:off x="609600" y="253294"/>
            <a:ext cx="10972800" cy="419032"/>
          </a:xfrm>
          <a:prstGeom prst="rect">
            <a:avLst/>
          </a:prstGeom>
        </p:spPr>
        <p:txBody>
          <a:bodyPr/>
          <a:lstStyle/>
          <a:p>
            <a:pPr lvl="2" defTabSz="338327">
              <a:defRPr sz="2294"/>
            </a:pPr>
            <a:r>
              <a:t>Making the system easier to use</a:t>
            </a:r>
          </a:p>
        </p:txBody>
      </p:sp>
      <p:sp>
        <p:nvSpPr>
          <p:cNvPr id="352"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Getting all the software installed</a:t>
            </a:r>
          </a:p>
        </p:txBody>
      </p:sp>
      <p:sp>
        <p:nvSpPr>
          <p:cNvPr id="353" name="Text Placeholder 9"/>
          <p:cNvSpPr/>
          <p:nvPr>
            <p:ph type="body" idx="13"/>
          </p:nvPr>
        </p:nvSpPr>
        <p:spPr>
          <a:xfrm>
            <a:off x="423022" y="1387340"/>
            <a:ext cx="2461684" cy="4641985"/>
          </a:xfrm>
          <a:prstGeom prst="rect">
            <a:avLst/>
          </a:prstGeom>
          <a:extLst>
            <a:ext uri="{C572A759-6A51-4108-AA02-DFA0A04FC94B}">
              <ma14:wrappingTextBoxFlag xmlns:ma14="http://schemas.microsoft.com/office/mac/drawingml/2011/main" val="1"/>
            </a:ext>
          </a:extLst>
        </p:spPr>
        <p:txBody>
          <a:bodyPr anchor="t"/>
          <a:lstStyle>
            <a:lvl1pPr marL="0" indent="0">
              <a:spcBef>
                <a:spcPts val="200"/>
              </a:spcBef>
              <a:buSzTx/>
              <a:buNone/>
              <a:defRPr sz="1600">
                <a:solidFill>
                  <a:srgbClr val="FFFFFF"/>
                </a:solidFill>
              </a:defRPr>
            </a:lvl1pPr>
          </a:lstStyle>
          <a:p>
            <a:pPr/>
            <a:r>
              <a:t>There is a pretty long list of software we want to have installed.  Some of it should have already been installed during the installation process, but we want to grab some of the optional, non-default packages too.  If any of these packages don’t exist on your distro, then no big deal, just use what is available.</a:t>
            </a:r>
          </a:p>
        </p:txBody>
      </p:sp>
      <p:sp>
        <p:nvSpPr>
          <p:cNvPr id="354"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5" name="rdma-core…"/>
          <p:cNvSpPr txBox="1"/>
          <p:nvPr/>
        </p:nvSpPr>
        <p:spPr>
          <a:xfrm>
            <a:off x="3135871" y="1280530"/>
            <a:ext cx="8984083" cy="466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80473" indent="-180473">
              <a:buSzPct val="100000"/>
              <a:buChar char="•"/>
              <a:defRPr sz="1300"/>
            </a:pPr>
            <a:r>
              <a:t>rdma-core</a:t>
            </a:r>
          </a:p>
          <a:p>
            <a:pPr marL="180473" indent="-180473">
              <a:buSzPct val="100000"/>
              <a:buChar char="•"/>
              <a:defRPr sz="1300"/>
            </a:pPr>
            <a:r>
              <a:t>libibverbs and libibverbs-utils (ibverbs and ibverbs-utils on Ubuntu)</a:t>
            </a:r>
          </a:p>
          <a:p>
            <a:pPr marL="180473" indent="-180473">
              <a:buSzPct val="100000"/>
              <a:buChar char="•"/>
              <a:defRPr sz="1300"/>
            </a:pPr>
            <a:r>
              <a:t>librdmacm and librdmacm-utils (rdmacm and rdmacm-utils on Ubuntu)</a:t>
            </a:r>
          </a:p>
          <a:p>
            <a:pPr marL="180473" indent="-180473">
              <a:buSzPct val="100000"/>
              <a:buChar char="•"/>
              <a:defRPr sz="1300"/>
            </a:pPr>
            <a:r>
              <a:t>perftest and qperf</a:t>
            </a:r>
          </a:p>
          <a:p>
            <a:pPr marL="180473" indent="-180473">
              <a:buSzPct val="100000"/>
              <a:buChar char="•"/>
              <a:defRPr sz="1300"/>
            </a:pPr>
            <a:r>
              <a:t>libfabric and fabtests (I couldn’t find these on Ubuntu)</a:t>
            </a:r>
          </a:p>
          <a:p>
            <a:pPr marL="180473" indent="-180473">
              <a:buSzPct val="100000"/>
              <a:buChar char="•"/>
              <a:defRPr sz="1300"/>
            </a:pPr>
            <a:r>
              <a:t>openmpi and mpitests-openmpi (openmpi3 and openmpi3-testsuite on SuSE, Ubuntu has the openmpi package, but it’s older at version 2, and there is no test suite available)</a:t>
            </a:r>
          </a:p>
          <a:p>
            <a:pPr marL="180473" indent="-180473">
              <a:buSzPct val="100000"/>
              <a:buChar char="•"/>
              <a:defRPr sz="1300"/>
            </a:pPr>
            <a:r>
              <a:t>mvapich2 and mpitests-mvapich2 (mvapich2 on SuSE, but no test suite that I saw, and not present on Ubuntu)</a:t>
            </a:r>
          </a:p>
          <a:p>
            <a:pPr marL="180473" indent="-180473">
              <a:buSzPct val="100000"/>
              <a:buChar char="•"/>
              <a:defRPr sz="1300"/>
            </a:pPr>
            <a:r>
              <a:t>nfs-utils (every OS had this installed already, but we do need it so I left it in the list)</a:t>
            </a:r>
          </a:p>
          <a:p>
            <a:pPr marL="180473" indent="-180473">
              <a:buSzPct val="100000"/>
              <a:buChar char="•"/>
              <a:defRPr sz="1300"/>
            </a:pPr>
            <a:r>
              <a:t>srp_daemon (or srptools on Ubuntu)</a:t>
            </a:r>
          </a:p>
          <a:p>
            <a:pPr marL="180473" indent="-180473">
              <a:buSzPct val="100000"/>
              <a:buChar char="•"/>
              <a:defRPr sz="1300"/>
            </a:pPr>
            <a:r>
              <a:t>targetcli (Ubuntu forked this and their version is now called targetcli-fb)</a:t>
            </a:r>
          </a:p>
          <a:p>
            <a:pPr marL="180473" indent="-180473">
              <a:buSzPct val="100000"/>
              <a:buChar char="•"/>
              <a:defRPr sz="1300"/>
            </a:pPr>
            <a:r>
              <a:t>rds-tools (if available, might not be, I only found it on SuSE)</a:t>
            </a:r>
          </a:p>
          <a:p>
            <a:pPr marL="180473" indent="-180473">
              <a:buSzPct val="100000"/>
              <a:buChar char="•"/>
              <a:defRPr sz="1300"/>
            </a:pPr>
            <a:r>
              <a:t>iperf3, sockperf, atop, fio, htop, iotop, bonnie++, dbench</a:t>
            </a:r>
          </a:p>
          <a:p>
            <a:pPr marL="180473" indent="-180473">
              <a:buSzPct val="100000"/>
              <a:buChar char="•"/>
              <a:defRPr sz="1300"/>
            </a:pPr>
            <a:r>
              <a:t>epel-release (only needed on CentOS to get the extra Fedora packages)</a:t>
            </a:r>
          </a:p>
          <a:p>
            <a:pPr>
              <a:defRPr sz="1300"/>
            </a:pPr>
          </a:p>
          <a:p>
            <a:pPr>
              <a:defRPr sz="1300"/>
            </a:pPr>
            <a:r>
              <a:t>On CentOS, this will do the trick (if you installed the InfiniBand support group already):</a:t>
            </a:r>
          </a:p>
          <a:p>
            <a:pPr lvl="1" indent="228600">
              <a:defRPr sz="1300"/>
            </a:pPr>
            <a:r>
              <a:t>yum install epel-release</a:t>
            </a:r>
          </a:p>
          <a:p>
            <a:pPr lvl="1" indent="228600">
              <a:defRPr sz="1300"/>
            </a:pPr>
            <a:r>
              <a:t>yum install atop bonnie++ dbench fabtests fio htop iperf3 mpitests-mvapich2 mpitests-openmpi sockperf</a:t>
            </a:r>
          </a:p>
          <a:p>
            <a:pPr>
              <a:defRPr sz="1300"/>
            </a:pPr>
            <a:r>
              <a:t>Fedora is missing the mpitests package and also needs some additional packages installed, doing this gets the missing packages:</a:t>
            </a:r>
          </a:p>
          <a:p>
            <a:pPr lvl="1" indent="228600">
              <a:defRPr sz="1300"/>
            </a:pPr>
            <a:r>
              <a:t>dnf install openmpi libibverbs-utils librdmacm-utils perftest qperf targetcli perl-Getopt-Long</a:t>
            </a:r>
          </a:p>
          <a:p>
            <a:pPr>
              <a:defRPr sz="1300"/>
            </a:pPr>
            <a:r>
              <a:t>On SuSE, start yast and go into Software Management, then search for packages.  You can select a package, re-search for a new one, select it, etc. and then select Accept at the end and it will do them all.  Selections are not lost by going back and searching for new items.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7" name="Screenshot 2019-02-21 16.29.41.png" descr="Screenshot 2019-02-21 16.29.41.png"/>
          <p:cNvPicPr>
            <a:picLocks noChangeAspect="1"/>
          </p:cNvPicPr>
          <p:nvPr/>
        </p:nvPicPr>
        <p:blipFill>
          <a:blip r:embed="rId2">
            <a:extLst/>
          </a:blip>
          <a:stretch>
            <a:fillRect/>
          </a:stretch>
        </p:blipFill>
        <p:spPr>
          <a:xfrm>
            <a:off x="3444816" y="2476668"/>
            <a:ext cx="8398777" cy="2463330"/>
          </a:xfrm>
          <a:prstGeom prst="rect">
            <a:avLst/>
          </a:prstGeom>
          <a:ln w="12700">
            <a:miter lim="400000"/>
          </a:ln>
        </p:spPr>
      </p:pic>
      <p:sp>
        <p:nvSpPr>
          <p:cNvPr id="35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59" name="Title 3"/>
          <p:cNvSpPr txBox="1"/>
          <p:nvPr>
            <p:ph type="title"/>
          </p:nvPr>
        </p:nvSpPr>
        <p:spPr>
          <a:xfrm>
            <a:off x="609600" y="253294"/>
            <a:ext cx="10972800" cy="419032"/>
          </a:xfrm>
          <a:prstGeom prst="rect">
            <a:avLst/>
          </a:prstGeom>
        </p:spPr>
        <p:txBody>
          <a:bodyPr/>
          <a:lstStyle/>
          <a:p>
            <a:pPr lvl="2" defTabSz="338327">
              <a:defRPr sz="2294"/>
            </a:pPr>
            <a:r>
              <a:t>Making the system easier to use</a:t>
            </a:r>
          </a:p>
        </p:txBody>
      </p:sp>
      <p:sp>
        <p:nvSpPr>
          <p:cNvPr id="360"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Networking Tweaks</a:t>
            </a:r>
          </a:p>
        </p:txBody>
      </p:sp>
      <p:sp>
        <p:nvSpPr>
          <p:cNvPr id="361" name="Text Placeholder 9"/>
          <p:cNvSpPr/>
          <p:nvPr>
            <p:ph type="body" idx="13"/>
          </p:nvPr>
        </p:nvSpPr>
        <p:spPr>
          <a:xfrm>
            <a:off x="423022" y="1387340"/>
            <a:ext cx="2461684" cy="4641985"/>
          </a:xfrm>
          <a:prstGeom prst="rect">
            <a:avLst/>
          </a:prstGeom>
          <a:extLst>
            <a:ext uri="{C572A759-6A51-4108-AA02-DFA0A04FC94B}">
              <ma14:wrappingTextBoxFlag xmlns:ma14="http://schemas.microsoft.com/office/mac/drawingml/2011/main" val="1"/>
            </a:ext>
          </a:extLst>
        </p:spPr>
        <p:txBody>
          <a:bodyPr anchor="t"/>
          <a:lstStyle/>
          <a:p>
            <a:pPr marL="0" indent="0" defTabSz="429768">
              <a:spcBef>
                <a:spcPts val="200"/>
              </a:spcBef>
              <a:buSzTx/>
              <a:buNone/>
              <a:defRPr sz="1504">
                <a:solidFill>
                  <a:srgbClr val="FFFFFF"/>
                </a:solidFill>
              </a:defRPr>
            </a:pPr>
            <a:r>
              <a:t>Disable the firewalld service (on SuSE you do this during the install, not now).</a:t>
            </a:r>
          </a:p>
          <a:p>
            <a:pPr marL="0" indent="0" defTabSz="429768">
              <a:spcBef>
                <a:spcPts val="200"/>
              </a:spcBef>
              <a:buSzTx/>
              <a:buNone/>
              <a:defRPr sz="1504">
                <a:solidFill>
                  <a:srgbClr val="FFFFFF"/>
                </a:solidFill>
              </a:defRPr>
            </a:pPr>
          </a:p>
          <a:p>
            <a:pPr marL="0" indent="0" defTabSz="429768">
              <a:spcBef>
                <a:spcPts val="200"/>
              </a:spcBef>
              <a:buSzTx/>
              <a:buNone/>
              <a:defRPr sz="1504">
                <a:solidFill>
                  <a:srgbClr val="FFFFFF"/>
                </a:solidFill>
              </a:defRPr>
            </a:pPr>
            <a:r>
              <a:t>Verify that our Ethernet interfaces have come up with the desired IP addresses and such</a:t>
            </a:r>
          </a:p>
          <a:p>
            <a:pPr marL="0" indent="0" defTabSz="429768">
              <a:spcBef>
                <a:spcPts val="200"/>
              </a:spcBef>
              <a:buSzTx/>
              <a:buNone/>
              <a:defRPr sz="1504">
                <a:solidFill>
                  <a:srgbClr val="FFFFFF"/>
                </a:solidFill>
              </a:defRPr>
            </a:pPr>
          </a:p>
          <a:p>
            <a:pPr marL="0" indent="0" defTabSz="429768">
              <a:spcBef>
                <a:spcPts val="200"/>
              </a:spcBef>
              <a:buSzTx/>
              <a:buNone/>
              <a:defRPr sz="1504">
                <a:solidFill>
                  <a:srgbClr val="FFFFFF"/>
                </a:solidFill>
              </a:defRPr>
            </a:pPr>
            <a:r>
              <a:t>Then I ran a quick ping test just to make sure we had properly working network connectivity to the outside world</a:t>
            </a:r>
          </a:p>
          <a:p>
            <a:pPr marL="0" indent="0" defTabSz="429768">
              <a:spcBef>
                <a:spcPts val="200"/>
              </a:spcBef>
              <a:buSzTx/>
              <a:buNone/>
              <a:defRPr sz="1504">
                <a:solidFill>
                  <a:srgbClr val="FFFFFF"/>
                </a:solidFill>
              </a:defRPr>
            </a:pPr>
          </a:p>
          <a:p>
            <a:pPr marL="0" indent="0" defTabSz="429768">
              <a:spcBef>
                <a:spcPts val="200"/>
              </a:spcBef>
              <a:buSzTx/>
              <a:buNone/>
              <a:defRPr sz="1504">
                <a:solidFill>
                  <a:srgbClr val="FFFFFF"/>
                </a:solidFill>
              </a:defRPr>
            </a:pPr>
            <a:r>
              <a:t>Then I edited /etc/hosts</a:t>
            </a:r>
          </a:p>
          <a:p>
            <a:pPr marL="0" indent="0" defTabSz="429768">
              <a:spcBef>
                <a:spcPts val="200"/>
              </a:spcBef>
              <a:buSzTx/>
              <a:buNone/>
              <a:defRPr sz="1504">
                <a:solidFill>
                  <a:srgbClr val="FFFFFF"/>
                </a:solidFill>
              </a:defRPr>
            </a:pPr>
          </a:p>
          <a:p>
            <a:pPr marL="0" indent="0" defTabSz="429768">
              <a:spcBef>
                <a:spcPts val="200"/>
              </a:spcBef>
              <a:buSzTx/>
              <a:buNone/>
              <a:defRPr sz="1504">
                <a:solidFill>
                  <a:srgbClr val="FFFFFF"/>
                </a:solidFill>
              </a:defRPr>
            </a:pPr>
            <a:r>
              <a:t>To add all of our static IP addresses</a:t>
            </a:r>
          </a:p>
        </p:txBody>
      </p:sp>
      <p:sp>
        <p:nvSpPr>
          <p:cNvPr id="362"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3" name="Screenshot 2019-02-21 16.23.11.png" descr="Screenshot 2019-02-21 16.23.11.png"/>
          <p:cNvPicPr>
            <a:picLocks noChangeAspect="1"/>
          </p:cNvPicPr>
          <p:nvPr/>
        </p:nvPicPr>
        <p:blipFill>
          <a:blip r:embed="rId3">
            <a:extLst/>
          </a:blip>
          <a:stretch>
            <a:fillRect/>
          </a:stretch>
        </p:blipFill>
        <p:spPr>
          <a:xfrm>
            <a:off x="3438126" y="3105150"/>
            <a:ext cx="7937501" cy="647700"/>
          </a:xfrm>
          <a:prstGeom prst="rect">
            <a:avLst/>
          </a:prstGeom>
          <a:ln w="12700">
            <a:miter lim="400000"/>
          </a:ln>
        </p:spPr>
      </p:pic>
      <p:pic>
        <p:nvPicPr>
          <p:cNvPr id="364" name="Screenshot 2019-02-21 16.27.27.png" descr="Screenshot 2019-02-21 16.27.27.png"/>
          <p:cNvPicPr>
            <a:picLocks noChangeAspect="1"/>
          </p:cNvPicPr>
          <p:nvPr/>
        </p:nvPicPr>
        <p:blipFill>
          <a:blip r:embed="rId4">
            <a:extLst/>
          </a:blip>
          <a:stretch>
            <a:fillRect/>
          </a:stretch>
        </p:blipFill>
        <p:spPr>
          <a:xfrm>
            <a:off x="4107217" y="1398409"/>
            <a:ext cx="6599318" cy="4641985"/>
          </a:xfrm>
          <a:prstGeom prst="rect">
            <a:avLst/>
          </a:prstGeom>
          <a:ln w="12700">
            <a:miter lim="400000"/>
          </a:ln>
        </p:spPr>
      </p:pic>
      <p:pic>
        <p:nvPicPr>
          <p:cNvPr id="365" name="Screenshot 2019-02-22 22.25.43.png" descr="Screenshot 2019-02-22 22.25.43.png"/>
          <p:cNvPicPr>
            <a:picLocks noChangeAspect="1"/>
          </p:cNvPicPr>
          <p:nvPr/>
        </p:nvPicPr>
        <p:blipFill>
          <a:blip r:embed="rId5">
            <a:extLst/>
          </a:blip>
          <a:stretch>
            <a:fillRect/>
          </a:stretch>
        </p:blipFill>
        <p:spPr>
          <a:xfrm>
            <a:off x="4873226" y="2330450"/>
            <a:ext cx="5067301" cy="2197100"/>
          </a:xfrm>
          <a:prstGeom prst="rect">
            <a:avLst/>
          </a:prstGeom>
          <a:ln w="12700">
            <a:miter lim="400000"/>
          </a:ln>
        </p:spPr>
      </p:pic>
      <p:pic>
        <p:nvPicPr>
          <p:cNvPr id="366" name="Screenshot 2019-02-22 22.28.38.png" descr="Screenshot 2019-02-22 22.28.38.png"/>
          <p:cNvPicPr>
            <a:picLocks noChangeAspect="1"/>
          </p:cNvPicPr>
          <p:nvPr/>
        </p:nvPicPr>
        <p:blipFill>
          <a:blip r:embed="rId6">
            <a:extLst/>
          </a:blip>
          <a:stretch>
            <a:fillRect/>
          </a:stretch>
        </p:blipFill>
        <p:spPr>
          <a:xfrm>
            <a:off x="3393676" y="1930400"/>
            <a:ext cx="8026401" cy="2997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6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363"/>
                                        </p:tgtEl>
                                        <p:attrNameLst>
                                          <p:attrName>style.visibility</p:attrName>
                                        </p:attrNameLst>
                                      </p:cBhvr>
                                      <p:to>
                                        <p:strVal val="visible"/>
                                      </p:to>
                                    </p:set>
                                    <p:anim calcmode="lin" valueType="num">
                                      <p:cBhvr>
                                        <p:cTn id="15" dur="1000" fill="hold"/>
                                        <p:tgtEl>
                                          <p:spTgt spid="363"/>
                                        </p:tgtEl>
                                        <p:attrNameLst>
                                          <p:attrName>ppt_x</p:attrName>
                                        </p:attrNameLst>
                                      </p:cBhvr>
                                      <p:tavLst>
                                        <p:tav tm="0">
                                          <p:val>
                                            <p:strVal val="0-#ppt_w/2"/>
                                          </p:val>
                                        </p:tav>
                                        <p:tav tm="100000">
                                          <p:val>
                                            <p:strVal val="#ppt_x"/>
                                          </p:val>
                                        </p:tav>
                                      </p:tavLst>
                                    </p:anim>
                                    <p:anim calcmode="lin" valueType="num">
                                      <p:cBhvr>
                                        <p:cTn id="16" dur="1000" fill="hold"/>
                                        <p:tgtEl>
                                          <p:spTgt spid="36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61">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361">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363"/>
                                        </p:tgtEl>
                                        <p:attrNameLst>
                                          <p:attrName>ppt_x</p:attrName>
                                        </p:attrNameLst>
                                      </p:cBhvr>
                                      <p:tavLst>
                                        <p:tav tm="0">
                                          <p:val>
                                            <p:strVal val="ppt_x"/>
                                          </p:val>
                                        </p:tav>
                                        <p:tav tm="100000">
                                          <p:val>
                                            <p:strVal val="1+ppt_w/2"/>
                                          </p:val>
                                        </p:tav>
                                      </p:tavLst>
                                    </p:anim>
                                    <p:anim calcmode="lin" valueType="num">
                                      <p:cBhvr>
                                        <p:cTn id="27" dur="1000" fill="hold"/>
                                        <p:tgtEl>
                                          <p:spTgt spid="363"/>
                                        </p:tgtEl>
                                        <p:attrNameLst>
                                          <p:attrName>ppt_y</p:attrName>
                                        </p:attrNameLst>
                                      </p:cBhvr>
                                      <p:tavLst>
                                        <p:tav tm="0">
                                          <p:val>
                                            <p:strVal val="ppt_y"/>
                                          </p:val>
                                        </p:tav>
                                        <p:tav tm="100000">
                                          <p:val>
                                            <p:strVal val="ppt_y"/>
                                          </p:val>
                                        </p:tav>
                                      </p:tavLst>
                                    </p:anim>
                                    <p:set>
                                      <p:cBhvr>
                                        <p:cTn id="28" fill="hold">
                                          <p:stCondLst>
                                            <p:cond delay="999"/>
                                          </p:stCondLst>
                                        </p:cTn>
                                        <p:tgtEl>
                                          <p:spTgt spid="363"/>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364"/>
                                        </p:tgtEl>
                                        <p:attrNameLst>
                                          <p:attrName>style.visibility</p:attrName>
                                        </p:attrNameLst>
                                      </p:cBhvr>
                                      <p:to>
                                        <p:strVal val="visible"/>
                                      </p:to>
                                    </p:set>
                                    <p:anim calcmode="lin" valueType="num">
                                      <p:cBhvr>
                                        <p:cTn id="32" dur="1000" fill="hold"/>
                                        <p:tgtEl>
                                          <p:spTgt spid="364"/>
                                        </p:tgtEl>
                                        <p:attrNameLst>
                                          <p:attrName>ppt_x</p:attrName>
                                        </p:attrNameLst>
                                      </p:cBhvr>
                                      <p:tavLst>
                                        <p:tav tm="0">
                                          <p:val>
                                            <p:strVal val="0-#ppt_w/2"/>
                                          </p:val>
                                        </p:tav>
                                        <p:tav tm="100000">
                                          <p:val>
                                            <p:strVal val="#ppt_x"/>
                                          </p:val>
                                        </p:tav>
                                      </p:tavLst>
                                    </p:anim>
                                    <p:anim calcmode="lin" valueType="num">
                                      <p:cBhvr>
                                        <p:cTn id="33" dur="1000" fill="hold"/>
                                        <p:tgtEl>
                                          <p:spTgt spid="36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361">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xit" nodeType="afterEffect" presetSubtype="2" presetID="2" grpId="5" fill="hold">
                                  <p:stCondLst>
                                    <p:cond delay="0"/>
                                  </p:stCondLst>
                                  <p:iterate type="el" backwards="0">
                                    <p:tmAbs val="0"/>
                                  </p:iterate>
                                  <p:childTnLst>
                                    <p:anim calcmode="lin" valueType="num">
                                      <p:cBhvr>
                                        <p:cTn id="40" dur="1000" fill="hold"/>
                                        <p:tgtEl>
                                          <p:spTgt spid="364"/>
                                        </p:tgtEl>
                                        <p:attrNameLst>
                                          <p:attrName>ppt_x</p:attrName>
                                        </p:attrNameLst>
                                      </p:cBhvr>
                                      <p:tavLst>
                                        <p:tav tm="0">
                                          <p:val>
                                            <p:strVal val="ppt_x"/>
                                          </p:val>
                                        </p:tav>
                                        <p:tav tm="100000">
                                          <p:val>
                                            <p:strVal val="1+ppt_w/2"/>
                                          </p:val>
                                        </p:tav>
                                      </p:tavLst>
                                    </p:anim>
                                    <p:anim calcmode="lin" valueType="num">
                                      <p:cBhvr>
                                        <p:cTn id="41" dur="1000" fill="hold"/>
                                        <p:tgtEl>
                                          <p:spTgt spid="364"/>
                                        </p:tgtEl>
                                        <p:attrNameLst>
                                          <p:attrName>ppt_y</p:attrName>
                                        </p:attrNameLst>
                                      </p:cBhvr>
                                      <p:tavLst>
                                        <p:tav tm="0">
                                          <p:val>
                                            <p:strVal val="ppt_y"/>
                                          </p:val>
                                        </p:tav>
                                        <p:tav tm="100000">
                                          <p:val>
                                            <p:strVal val="ppt_y"/>
                                          </p:val>
                                        </p:tav>
                                      </p:tavLst>
                                    </p:anim>
                                    <p:set>
                                      <p:cBhvr>
                                        <p:cTn id="42" fill="hold">
                                          <p:stCondLst>
                                            <p:cond delay="999"/>
                                          </p:stCondLst>
                                        </p:cTn>
                                        <p:tgtEl>
                                          <p:spTgt spid="364"/>
                                        </p:tgtEl>
                                        <p:attrNameLst>
                                          <p:attrName>style.visibility</p:attrName>
                                        </p:attrNameLst>
                                      </p:cBhvr>
                                      <p:to>
                                        <p:strVal val="hidden"/>
                                      </p:to>
                                    </p:set>
                                  </p:childTnLst>
                                </p:cTn>
                              </p:par>
                            </p:childTnLst>
                          </p:cTn>
                        </p:par>
                        <p:par>
                          <p:cTn id="43" fill="hold">
                            <p:stCondLst>
                              <p:cond delay="1000"/>
                            </p:stCondLst>
                            <p:childTnLst>
                              <p:par>
                                <p:cTn id="44" presetClass="entr" nodeType="afterEffect" presetSubtype="8" presetID="2" grpId="6" fill="hold">
                                  <p:stCondLst>
                                    <p:cond delay="0"/>
                                  </p:stCondLst>
                                  <p:iterate type="el" backwards="0">
                                    <p:tmAbs val="0"/>
                                  </p:iterate>
                                  <p:childTnLst>
                                    <p:set>
                                      <p:cBhvr>
                                        <p:cTn id="45" fill="hold"/>
                                        <p:tgtEl>
                                          <p:spTgt spid="357"/>
                                        </p:tgtEl>
                                        <p:attrNameLst>
                                          <p:attrName>style.visibility</p:attrName>
                                        </p:attrNameLst>
                                      </p:cBhvr>
                                      <p:to>
                                        <p:strVal val="visible"/>
                                      </p:to>
                                    </p:set>
                                    <p:anim calcmode="lin" valueType="num">
                                      <p:cBhvr>
                                        <p:cTn id="46" dur="1000" fill="hold"/>
                                        <p:tgtEl>
                                          <p:spTgt spid="357"/>
                                        </p:tgtEl>
                                        <p:attrNameLst>
                                          <p:attrName>ppt_x</p:attrName>
                                        </p:attrNameLst>
                                      </p:cBhvr>
                                      <p:tavLst>
                                        <p:tav tm="0">
                                          <p:val>
                                            <p:strVal val="0-#ppt_w/2"/>
                                          </p:val>
                                        </p:tav>
                                        <p:tav tm="100000">
                                          <p:val>
                                            <p:strVal val="#ppt_x"/>
                                          </p:val>
                                        </p:tav>
                                      </p:tavLst>
                                    </p:anim>
                                    <p:anim calcmode="lin" valueType="num">
                                      <p:cBhvr>
                                        <p:cTn id="47" dur="1000" fill="hold"/>
                                        <p:tgtEl>
                                          <p:spTgt spid="35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361">
                                            <p:txEl>
                                              <p:pRg st="5" end="5"/>
                                            </p:txEl>
                                          </p:spTgt>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 fill="hold">
                                  <p:stCondLst>
                                    <p:cond delay="0"/>
                                  </p:stCondLst>
                                  <p:iterate type="el" backwards="0">
                                    <p:tmAbs val="0"/>
                                  </p:iterate>
                                  <p:childTnLst>
                                    <p:set>
                                      <p:cBhvr>
                                        <p:cTn id="54" fill="hold"/>
                                        <p:tgtEl>
                                          <p:spTgt spid="361">
                                            <p:txEl>
                                              <p:pRg st="6" end="6"/>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2" presetID="2" grpId="7" fill="hold">
                                  <p:stCondLst>
                                    <p:cond delay="0"/>
                                  </p:stCondLst>
                                  <p:iterate type="el" backwards="0">
                                    <p:tmAbs val="0"/>
                                  </p:iterate>
                                  <p:childTnLst>
                                    <p:anim calcmode="lin" valueType="num">
                                      <p:cBhvr>
                                        <p:cTn id="57" dur="1000" fill="hold"/>
                                        <p:tgtEl>
                                          <p:spTgt spid="357"/>
                                        </p:tgtEl>
                                        <p:attrNameLst>
                                          <p:attrName>ppt_x</p:attrName>
                                        </p:attrNameLst>
                                      </p:cBhvr>
                                      <p:tavLst>
                                        <p:tav tm="0">
                                          <p:val>
                                            <p:strVal val="ppt_x"/>
                                          </p:val>
                                        </p:tav>
                                        <p:tav tm="100000">
                                          <p:val>
                                            <p:strVal val="1+ppt_w/2"/>
                                          </p:val>
                                        </p:tav>
                                      </p:tavLst>
                                    </p:anim>
                                    <p:anim calcmode="lin" valueType="num">
                                      <p:cBhvr>
                                        <p:cTn id="58" dur="1000" fill="hold"/>
                                        <p:tgtEl>
                                          <p:spTgt spid="357"/>
                                        </p:tgtEl>
                                        <p:attrNameLst>
                                          <p:attrName>ppt_y</p:attrName>
                                        </p:attrNameLst>
                                      </p:cBhvr>
                                      <p:tavLst>
                                        <p:tav tm="0">
                                          <p:val>
                                            <p:strVal val="ppt_y"/>
                                          </p:val>
                                        </p:tav>
                                        <p:tav tm="100000">
                                          <p:val>
                                            <p:strVal val="ppt_y"/>
                                          </p:val>
                                        </p:tav>
                                      </p:tavLst>
                                    </p:anim>
                                    <p:set>
                                      <p:cBhvr>
                                        <p:cTn id="59" fill="hold">
                                          <p:stCondLst>
                                            <p:cond delay="999"/>
                                          </p:stCondLst>
                                        </p:cTn>
                                        <p:tgtEl>
                                          <p:spTgt spid="357"/>
                                        </p:tgtEl>
                                        <p:attrNameLst>
                                          <p:attrName>style.visibility</p:attrName>
                                        </p:attrNameLst>
                                      </p:cBhvr>
                                      <p:to>
                                        <p:strVal val="hidden"/>
                                      </p:to>
                                    </p:set>
                                  </p:childTnLst>
                                </p:cTn>
                              </p:par>
                            </p:childTnLst>
                          </p:cTn>
                        </p:par>
                        <p:par>
                          <p:cTn id="60" fill="hold">
                            <p:stCondLst>
                              <p:cond delay="1000"/>
                            </p:stCondLst>
                            <p:childTnLst>
                              <p:par>
                                <p:cTn id="61" presetClass="entr" nodeType="afterEffect" presetSubtype="8" presetID="2" grpId="8" fill="hold">
                                  <p:stCondLst>
                                    <p:cond delay="0"/>
                                  </p:stCondLst>
                                  <p:iterate type="el" backwards="0">
                                    <p:tmAbs val="0"/>
                                  </p:iterate>
                                  <p:childTnLst>
                                    <p:set>
                                      <p:cBhvr>
                                        <p:cTn id="62" fill="hold"/>
                                        <p:tgtEl>
                                          <p:spTgt spid="365"/>
                                        </p:tgtEl>
                                        <p:attrNameLst>
                                          <p:attrName>style.visibility</p:attrName>
                                        </p:attrNameLst>
                                      </p:cBhvr>
                                      <p:to>
                                        <p:strVal val="visible"/>
                                      </p:to>
                                    </p:set>
                                    <p:anim calcmode="lin" valueType="num">
                                      <p:cBhvr>
                                        <p:cTn id="63" dur="1000" fill="hold"/>
                                        <p:tgtEl>
                                          <p:spTgt spid="365"/>
                                        </p:tgtEl>
                                        <p:attrNameLst>
                                          <p:attrName>ppt_x</p:attrName>
                                        </p:attrNameLst>
                                      </p:cBhvr>
                                      <p:tavLst>
                                        <p:tav tm="0">
                                          <p:val>
                                            <p:strVal val="0-#ppt_w/2"/>
                                          </p:val>
                                        </p:tav>
                                        <p:tav tm="100000">
                                          <p:val>
                                            <p:strVal val="#ppt_x"/>
                                          </p:val>
                                        </p:tav>
                                      </p:tavLst>
                                    </p:anim>
                                    <p:anim calcmode="lin" valueType="num">
                                      <p:cBhvr>
                                        <p:cTn id="64" dur="1000" fill="hold"/>
                                        <p:tgtEl>
                                          <p:spTgt spid="36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 fill="hold">
                                  <p:stCondLst>
                                    <p:cond delay="0"/>
                                  </p:stCondLst>
                                  <p:iterate type="el" backwards="0">
                                    <p:tmAbs val="0"/>
                                  </p:iterate>
                                  <p:childTnLst>
                                    <p:set>
                                      <p:cBhvr>
                                        <p:cTn id="68" fill="hold"/>
                                        <p:tgtEl>
                                          <p:spTgt spid="361">
                                            <p:txEl>
                                              <p:pRg st="7" end="7"/>
                                            </p:txEl>
                                          </p:spTgt>
                                        </p:tgtEl>
                                        <p:attrNameLst>
                                          <p:attrName>style.visibility</p:attrName>
                                        </p:attrNameLst>
                                      </p:cBhvr>
                                      <p:to>
                                        <p:strVal val="visible"/>
                                      </p:to>
                                    </p:set>
                                  </p:childTnLst>
                                </p:cTn>
                              </p:par>
                            </p:childTnLst>
                          </p:cTn>
                        </p:par>
                        <p:par>
                          <p:cTn id="69" fill="hold">
                            <p:stCondLst>
                              <p:cond delay="0"/>
                            </p:stCondLst>
                            <p:childTnLst>
                              <p:par>
                                <p:cTn id="70" presetClass="entr" nodeType="afterEffect" presetSubtype="0" presetID="1" grpId="1" fill="hold">
                                  <p:stCondLst>
                                    <p:cond delay="0"/>
                                  </p:stCondLst>
                                  <p:iterate type="el" backwards="0">
                                    <p:tmAbs val="0"/>
                                  </p:iterate>
                                  <p:childTnLst>
                                    <p:set>
                                      <p:cBhvr>
                                        <p:cTn id="71" fill="hold"/>
                                        <p:tgtEl>
                                          <p:spTgt spid="361">
                                            <p:txEl>
                                              <p:pRg st="8" end="8"/>
                                            </p:txEl>
                                          </p:spTgt>
                                        </p:tgtEl>
                                        <p:attrNameLst>
                                          <p:attrName>style.visibility</p:attrName>
                                        </p:attrNameLst>
                                      </p:cBhvr>
                                      <p:to>
                                        <p:strVal val="visible"/>
                                      </p:to>
                                    </p:set>
                                  </p:childTnLst>
                                </p:cTn>
                              </p:par>
                            </p:childTnLst>
                          </p:cTn>
                        </p:par>
                        <p:par>
                          <p:cTn id="72" fill="hold">
                            <p:stCondLst>
                              <p:cond delay="0"/>
                            </p:stCondLst>
                            <p:childTnLst>
                              <p:par>
                                <p:cTn id="73" presetClass="exit" nodeType="afterEffect" presetSubtype="2" presetID="2" grpId="9" fill="hold">
                                  <p:stCondLst>
                                    <p:cond delay="0"/>
                                  </p:stCondLst>
                                  <p:iterate type="el" backwards="0">
                                    <p:tmAbs val="0"/>
                                  </p:iterate>
                                  <p:childTnLst>
                                    <p:anim calcmode="lin" valueType="num">
                                      <p:cBhvr>
                                        <p:cTn id="74" dur="1000" fill="hold"/>
                                        <p:tgtEl>
                                          <p:spTgt spid="365"/>
                                        </p:tgtEl>
                                        <p:attrNameLst>
                                          <p:attrName>ppt_x</p:attrName>
                                        </p:attrNameLst>
                                      </p:cBhvr>
                                      <p:tavLst>
                                        <p:tav tm="0">
                                          <p:val>
                                            <p:strVal val="ppt_x"/>
                                          </p:val>
                                        </p:tav>
                                        <p:tav tm="100000">
                                          <p:val>
                                            <p:strVal val="1+ppt_w/2"/>
                                          </p:val>
                                        </p:tav>
                                      </p:tavLst>
                                    </p:anim>
                                    <p:anim calcmode="lin" valueType="num">
                                      <p:cBhvr>
                                        <p:cTn id="75" dur="1000" fill="hold"/>
                                        <p:tgtEl>
                                          <p:spTgt spid="365"/>
                                        </p:tgtEl>
                                        <p:attrNameLst>
                                          <p:attrName>ppt_y</p:attrName>
                                        </p:attrNameLst>
                                      </p:cBhvr>
                                      <p:tavLst>
                                        <p:tav tm="0">
                                          <p:val>
                                            <p:strVal val="ppt_y"/>
                                          </p:val>
                                        </p:tav>
                                        <p:tav tm="100000">
                                          <p:val>
                                            <p:strVal val="ppt_y"/>
                                          </p:val>
                                        </p:tav>
                                      </p:tavLst>
                                    </p:anim>
                                    <p:set>
                                      <p:cBhvr>
                                        <p:cTn id="76" fill="hold">
                                          <p:stCondLst>
                                            <p:cond delay="999"/>
                                          </p:stCondLst>
                                        </p:cTn>
                                        <p:tgtEl>
                                          <p:spTgt spid="365"/>
                                        </p:tgtEl>
                                        <p:attrNameLst>
                                          <p:attrName>style.visibility</p:attrName>
                                        </p:attrNameLst>
                                      </p:cBhvr>
                                      <p:to>
                                        <p:strVal val="hidden"/>
                                      </p:to>
                                    </p:set>
                                  </p:childTnLst>
                                </p:cTn>
                              </p:par>
                            </p:childTnLst>
                          </p:cTn>
                        </p:par>
                        <p:par>
                          <p:cTn id="77" fill="hold">
                            <p:stCondLst>
                              <p:cond delay="1000"/>
                            </p:stCondLst>
                            <p:childTnLst>
                              <p:par>
                                <p:cTn id="78" presetClass="entr" nodeType="afterEffect" presetSubtype="8" presetID="2" grpId="10" fill="hold">
                                  <p:stCondLst>
                                    <p:cond delay="0"/>
                                  </p:stCondLst>
                                  <p:iterate type="el" backwards="0">
                                    <p:tmAbs val="0"/>
                                  </p:iterate>
                                  <p:childTnLst>
                                    <p:set>
                                      <p:cBhvr>
                                        <p:cTn id="79" fill="hold"/>
                                        <p:tgtEl>
                                          <p:spTgt spid="366"/>
                                        </p:tgtEl>
                                        <p:attrNameLst>
                                          <p:attrName>style.visibility</p:attrName>
                                        </p:attrNameLst>
                                      </p:cBhvr>
                                      <p:to>
                                        <p:strVal val="visible"/>
                                      </p:to>
                                    </p:set>
                                    <p:anim calcmode="lin" valueType="num">
                                      <p:cBhvr>
                                        <p:cTn id="80" dur="1000" fill="hold"/>
                                        <p:tgtEl>
                                          <p:spTgt spid="366"/>
                                        </p:tgtEl>
                                        <p:attrNameLst>
                                          <p:attrName>ppt_x</p:attrName>
                                        </p:attrNameLst>
                                      </p:cBhvr>
                                      <p:tavLst>
                                        <p:tav tm="0">
                                          <p:val>
                                            <p:strVal val="0-#ppt_w/2"/>
                                          </p:val>
                                        </p:tav>
                                        <p:tav tm="100000">
                                          <p:val>
                                            <p:strVal val="#ppt_x"/>
                                          </p:val>
                                        </p:tav>
                                      </p:tavLst>
                                    </p:anim>
                                    <p:anim calcmode="lin" valueType="num">
                                      <p:cBhvr>
                                        <p:cTn id="81" dur="1000" fill="hold"/>
                                        <p:tgtEl>
                                          <p:spTgt spid="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3" grpId="3"/>
      <p:bldP build="whole" bldLvl="1" animBg="1" rev="0" advAuto="0" spid="357" grpId="7"/>
      <p:bldP build="whole" bldLvl="1" animBg="1" rev="0" advAuto="0" spid="365" grpId="8"/>
      <p:bldP build="whole" bldLvl="1" animBg="1" rev="0" advAuto="0" spid="365" grpId="9"/>
      <p:bldP build="whole" bldLvl="1" animBg="1" rev="0" advAuto="0" spid="366" grpId="10"/>
      <p:bldP build="p" bldLvl="5" animBg="1" rev="0" advAuto="0" spid="361" grpId="1"/>
      <p:bldP build="whole" bldLvl="1" animBg="1" rev="0" advAuto="0" spid="364" grpId="4"/>
      <p:bldP build="whole" bldLvl="1" animBg="1" rev="0" advAuto="0" spid="364" grpId="5"/>
      <p:bldP build="whole" bldLvl="1" animBg="1" rev="0" advAuto="0" spid="357" grpId="6"/>
      <p:bldP build="whole" bldLvl="1" animBg="1" rev="0" advAuto="0" spid="363"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69" name="Title 3"/>
          <p:cNvSpPr txBox="1"/>
          <p:nvPr>
            <p:ph type="title"/>
          </p:nvPr>
        </p:nvSpPr>
        <p:spPr>
          <a:xfrm>
            <a:off x="609600" y="253294"/>
            <a:ext cx="10972800" cy="419032"/>
          </a:xfrm>
          <a:prstGeom prst="rect">
            <a:avLst/>
          </a:prstGeom>
        </p:spPr>
        <p:txBody>
          <a:bodyPr/>
          <a:lstStyle/>
          <a:p>
            <a:pPr lvl="2" defTabSz="338327">
              <a:defRPr sz="2294"/>
            </a:pPr>
            <a:r>
              <a:t>Making the system easier to use</a:t>
            </a:r>
          </a:p>
        </p:txBody>
      </p:sp>
      <p:sp>
        <p:nvSpPr>
          <p:cNvPr id="370"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Set up our RoCE interface</a:t>
            </a:r>
          </a:p>
        </p:txBody>
      </p:sp>
      <p:sp>
        <p:nvSpPr>
          <p:cNvPr id="371" name="Text Placeholder 9"/>
          <p:cNvSpPr/>
          <p:nvPr>
            <p:ph type="body" idx="13"/>
          </p:nvPr>
        </p:nvSpPr>
        <p:spPr>
          <a:xfrm>
            <a:off x="423022" y="1387340"/>
            <a:ext cx="2461684" cy="4641985"/>
          </a:xfrm>
          <a:prstGeom prst="rect">
            <a:avLst/>
          </a:prstGeom>
          <a:extLst>
            <a:ext uri="{C572A759-6A51-4108-AA02-DFA0A04FC94B}">
              <ma14:wrappingTextBoxFlag xmlns:ma14="http://schemas.microsoft.com/office/mac/drawingml/2011/main" val="1"/>
            </a:ext>
          </a:extLst>
        </p:spPr>
        <p:txBody>
          <a:bodyPr anchor="t"/>
          <a:lstStyle/>
          <a:p>
            <a:pPr marL="0" indent="0" defTabSz="265175">
              <a:spcBef>
                <a:spcPts val="100"/>
              </a:spcBef>
              <a:buSzTx/>
              <a:buNone/>
              <a:defRPr sz="928">
                <a:solidFill>
                  <a:srgbClr val="FFFFFF"/>
                </a:solidFill>
              </a:defRPr>
            </a:pPr>
            <a:r>
              <a:t>We want our RoCE interface to come up on each reboot, so let’s configure the rxe mapping now so it copies across to all of the clones.</a:t>
            </a:r>
          </a:p>
          <a:p>
            <a:pPr marL="0" indent="0" defTabSz="265175">
              <a:spcBef>
                <a:spcPts val="100"/>
              </a:spcBef>
              <a:buSzTx/>
              <a:buNone/>
              <a:defRPr sz="928">
                <a:solidFill>
                  <a:srgbClr val="FFFFFF"/>
                </a:solidFill>
              </a:defRPr>
            </a:pPr>
          </a:p>
          <a:p>
            <a:pPr marL="0" indent="0" defTabSz="265175">
              <a:spcBef>
                <a:spcPts val="100"/>
              </a:spcBef>
              <a:buSzTx/>
              <a:buNone/>
              <a:defRPr sz="928">
                <a:solidFill>
                  <a:srgbClr val="FFFFFF"/>
                </a:solidFill>
              </a:defRPr>
            </a:pPr>
            <a:r>
              <a:t>We start the rxe subsystem, add our eth1 interface, verify that it is now enabled, check that the RDMA stack sees it, then in order to make this all come back on each reboot, we have to go into /etc/rc.d, chmod +x rc.local, edit rc.local to call rxe_cfg start, and that should do the trick.</a:t>
            </a:r>
          </a:p>
          <a:p>
            <a:pPr marL="0" indent="0" defTabSz="265175">
              <a:spcBef>
                <a:spcPts val="100"/>
              </a:spcBef>
              <a:buSzTx/>
              <a:buNone/>
              <a:defRPr sz="928">
                <a:solidFill>
                  <a:srgbClr val="FFFFFF"/>
                </a:solidFill>
              </a:defRPr>
            </a:pPr>
            <a:r>
              <a:t>NOTE: On SuSE you need to add /etc/init.d/boot.local.  But in all cases, we have to make sure that the file is executable, and in some cases we have to create it from scratch.  NOTE2: It is disappointing that the replacement for rxe_cfg will not be ready in time for this presentation.  I am knowingly feeding you stale information simply because it hasn’t had time to trickle down from upstream into the distros yet.  In the future, rxe_cfg will be replaced by using the rdma tool from the iproute2 package instead.</a:t>
            </a:r>
          </a:p>
          <a:p>
            <a:pPr marL="0" indent="0" defTabSz="265175">
              <a:spcBef>
                <a:spcPts val="100"/>
              </a:spcBef>
              <a:buSzTx/>
              <a:buNone/>
              <a:defRPr sz="928">
                <a:solidFill>
                  <a:srgbClr val="FFFFFF"/>
                </a:solidFill>
              </a:defRPr>
            </a:pPr>
          </a:p>
          <a:p>
            <a:pPr marL="0" indent="0" defTabSz="265175">
              <a:spcBef>
                <a:spcPts val="100"/>
              </a:spcBef>
              <a:buSzTx/>
              <a:buNone/>
              <a:defRPr sz="928">
                <a:solidFill>
                  <a:srgbClr val="FFFFFF"/>
                </a:solidFill>
              </a:defRPr>
            </a:pPr>
            <a:r>
              <a:t>For good measure, reboot the machine once just to make sure that the rxe interface comes up automatically, then shutdown the machine for cloning.</a:t>
            </a:r>
          </a:p>
        </p:txBody>
      </p:sp>
      <p:sp>
        <p:nvSpPr>
          <p:cNvPr id="372"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3" name="Screenshot 2019-02-21 17.05.17.png" descr="Screenshot 2019-02-21 17.05.17.png"/>
          <p:cNvPicPr>
            <a:picLocks noChangeAspect="1"/>
          </p:cNvPicPr>
          <p:nvPr/>
        </p:nvPicPr>
        <p:blipFill>
          <a:blip r:embed="rId2">
            <a:extLst/>
          </a:blip>
          <a:stretch>
            <a:fillRect/>
          </a:stretch>
        </p:blipFill>
        <p:spPr>
          <a:xfrm>
            <a:off x="3155529" y="1280530"/>
            <a:ext cx="4232421" cy="3831965"/>
          </a:xfrm>
          <a:prstGeom prst="rect">
            <a:avLst/>
          </a:prstGeom>
          <a:ln w="12700">
            <a:miter lim="400000"/>
          </a:ln>
        </p:spPr>
      </p:pic>
      <p:pic>
        <p:nvPicPr>
          <p:cNvPr id="374" name="Screenshot 2019-02-21 17.05.42.png" descr="Screenshot 2019-02-21 17.05.42.png"/>
          <p:cNvPicPr>
            <a:picLocks noChangeAspect="1"/>
          </p:cNvPicPr>
          <p:nvPr/>
        </p:nvPicPr>
        <p:blipFill>
          <a:blip r:embed="rId3">
            <a:extLst/>
          </a:blip>
          <a:stretch>
            <a:fillRect/>
          </a:stretch>
        </p:blipFill>
        <p:spPr>
          <a:xfrm>
            <a:off x="7103567" y="4060601"/>
            <a:ext cx="4894631" cy="2137791"/>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77" name="Title 3"/>
          <p:cNvSpPr txBox="1"/>
          <p:nvPr>
            <p:ph type="title"/>
          </p:nvPr>
        </p:nvSpPr>
        <p:spPr>
          <a:prstGeom prst="rect">
            <a:avLst/>
          </a:prstGeom>
        </p:spPr>
        <p:txBody>
          <a:bodyPr/>
          <a:lstStyle/>
          <a:p>
            <a:pPr/>
            <a:r>
              <a:t>the cloning process</a:t>
            </a:r>
          </a:p>
        </p:txBody>
      </p:sp>
      <p:sp>
        <p:nvSpPr>
          <p:cNvPr id="378"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81" name="Title 3"/>
          <p:cNvSpPr txBox="1"/>
          <p:nvPr>
            <p:ph type="title"/>
          </p:nvPr>
        </p:nvSpPr>
        <p:spPr>
          <a:prstGeom prst="rect">
            <a:avLst/>
          </a:prstGeom>
        </p:spPr>
        <p:txBody>
          <a:bodyPr/>
          <a:lstStyle/>
          <a:p>
            <a:pPr/>
            <a:r>
              <a:t>Preliminary Software Downloads</a:t>
            </a:r>
          </a:p>
        </p:txBody>
      </p:sp>
      <p:sp>
        <p:nvSpPr>
          <p:cNvPr id="182" name="Slide Number Placeholder 9"/>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81" name="Title 3"/>
          <p:cNvSpPr txBox="1"/>
          <p:nvPr>
            <p:ph type="title"/>
          </p:nvPr>
        </p:nvSpPr>
        <p:spPr>
          <a:xfrm>
            <a:off x="609600" y="253294"/>
            <a:ext cx="10972800" cy="419032"/>
          </a:xfrm>
          <a:prstGeom prst="rect">
            <a:avLst/>
          </a:prstGeom>
        </p:spPr>
        <p:txBody>
          <a:bodyPr/>
          <a:lstStyle>
            <a:lvl1pPr defTabSz="338327">
              <a:defRPr sz="2294"/>
            </a:lvl1pPr>
          </a:lstStyle>
          <a:p>
            <a:pPr/>
            <a:r>
              <a:t>Cloning the head node</a:t>
            </a:r>
          </a:p>
        </p:txBody>
      </p:sp>
      <p:sp>
        <p:nvSpPr>
          <p:cNvPr id="382"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(and grouping the bunch)</a:t>
            </a:r>
          </a:p>
        </p:txBody>
      </p:sp>
      <p:sp>
        <p:nvSpPr>
          <p:cNvPr id="383"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333756">
              <a:spcBef>
                <a:spcPts val="100"/>
              </a:spcBef>
              <a:buSzTx/>
              <a:buNone/>
              <a:defRPr sz="1168">
                <a:solidFill>
                  <a:srgbClr val="FFFFFF"/>
                </a:solidFill>
              </a:defRPr>
            </a:pPr>
            <a:r>
              <a:t>Right click on the head-node machine and select Group.  This will create a new group with your head-node in it.  You can then right click on the group title and select rename to give it a useful name.</a:t>
            </a:r>
          </a:p>
          <a:p>
            <a:pPr marL="0" indent="0" defTabSz="333756">
              <a:spcBef>
                <a:spcPts val="100"/>
              </a:spcBef>
              <a:buSzTx/>
              <a:buNone/>
              <a:defRPr sz="1168">
                <a:solidFill>
                  <a:srgbClr val="FFFFFF"/>
                </a:solidFill>
              </a:defRPr>
            </a:pPr>
          </a:p>
          <a:p>
            <a:pPr marL="0" indent="0" defTabSz="333756">
              <a:spcBef>
                <a:spcPts val="100"/>
              </a:spcBef>
              <a:buSzTx/>
              <a:buNone/>
              <a:defRPr sz="1168">
                <a:solidFill>
                  <a:srgbClr val="FFFFFF"/>
                </a:solidFill>
              </a:defRPr>
            </a:pPr>
            <a:r>
              <a:t>Then right click on the head-node machine again and select Clone.  You will need to put the clone window in Expert mode like before with the New machine window.  Change the name of the clone, select Linked Clone, and make sure to set the MAC address policy to generate new MACs for all network adapters, then click Clone to complete the operation.</a:t>
            </a:r>
          </a:p>
          <a:p>
            <a:pPr marL="0" indent="0" defTabSz="333756">
              <a:spcBef>
                <a:spcPts val="100"/>
              </a:spcBef>
              <a:buSzTx/>
              <a:buNone/>
              <a:defRPr sz="1168">
                <a:solidFill>
                  <a:srgbClr val="FFFFFF"/>
                </a:solidFill>
              </a:defRPr>
            </a:pPr>
          </a:p>
          <a:p>
            <a:pPr marL="0" indent="0" defTabSz="333756">
              <a:spcBef>
                <a:spcPts val="100"/>
              </a:spcBef>
              <a:buSzTx/>
              <a:buNone/>
              <a:defRPr sz="1168">
                <a:solidFill>
                  <a:srgbClr val="FFFFFF"/>
                </a:solidFill>
              </a:defRPr>
            </a:pPr>
            <a:r>
              <a:t>Repeat this process to create compute-node-2 and 3 as well, using the head-node as the master for the clone each time (this makes the linked base tree easier to read).</a:t>
            </a:r>
          </a:p>
        </p:txBody>
      </p:sp>
      <p:sp>
        <p:nvSpPr>
          <p:cNvPr id="384"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5" name="Screenshot 2019-02-08 16.01.39.png" descr="Screenshot 2019-02-08 16.01.39.png"/>
          <p:cNvPicPr>
            <a:picLocks noChangeAspect="1"/>
          </p:cNvPicPr>
          <p:nvPr/>
        </p:nvPicPr>
        <p:blipFill>
          <a:blip r:embed="rId2">
            <a:extLst/>
          </a:blip>
          <a:stretch>
            <a:fillRect/>
          </a:stretch>
        </p:blipFill>
        <p:spPr>
          <a:xfrm>
            <a:off x="3098849" y="1265387"/>
            <a:ext cx="9073800" cy="4885892"/>
          </a:xfrm>
          <a:prstGeom prst="rect">
            <a:avLst/>
          </a:prstGeom>
          <a:ln w="12700">
            <a:miter lim="400000"/>
          </a:ln>
        </p:spPr>
      </p:pic>
      <p:pic>
        <p:nvPicPr>
          <p:cNvPr id="386" name="Screenshot 2019-02-18 15.35.34.png" descr="Screenshot 2019-02-18 15.35.34.png"/>
          <p:cNvPicPr>
            <a:picLocks noChangeAspect="1"/>
          </p:cNvPicPr>
          <p:nvPr/>
        </p:nvPicPr>
        <p:blipFill>
          <a:blip r:embed="rId3">
            <a:extLst/>
          </a:blip>
          <a:stretch>
            <a:fillRect/>
          </a:stretch>
        </p:blipFill>
        <p:spPr>
          <a:xfrm>
            <a:off x="3508249" y="1219132"/>
            <a:ext cx="8255001" cy="49784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83">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385"/>
                                        </p:tgtEl>
                                        <p:attrNameLst>
                                          <p:attrName>style.visibility</p:attrName>
                                        </p:attrNameLst>
                                      </p:cBhvr>
                                      <p:to>
                                        <p:strVal val="visible"/>
                                      </p:to>
                                    </p:set>
                                    <p:anim calcmode="lin" valueType="num">
                                      <p:cBhvr>
                                        <p:cTn id="15" dur="1000" fill="hold"/>
                                        <p:tgtEl>
                                          <p:spTgt spid="385"/>
                                        </p:tgtEl>
                                        <p:attrNameLst>
                                          <p:attrName>ppt_x</p:attrName>
                                        </p:attrNameLst>
                                      </p:cBhvr>
                                      <p:tavLst>
                                        <p:tav tm="0">
                                          <p:val>
                                            <p:strVal val="0-#ppt_w/2"/>
                                          </p:val>
                                        </p:tav>
                                        <p:tav tm="100000">
                                          <p:val>
                                            <p:strVal val="#ppt_x"/>
                                          </p:val>
                                        </p:tav>
                                      </p:tavLst>
                                    </p:anim>
                                    <p:anim calcmode="lin" valueType="num">
                                      <p:cBhvr>
                                        <p:cTn id="16" dur="1000" fill="hold"/>
                                        <p:tgtEl>
                                          <p:spTgt spid="38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83">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383">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383">
                                            <p:txEl>
                                              <p:pRg st="4" end="4"/>
                                            </p:txEl>
                                          </p:spTgt>
                                        </p:tgtEl>
                                        <p:attrNameLst>
                                          <p:attrName>style.visibility</p:attrName>
                                        </p:attrNameLst>
                                      </p:cBhvr>
                                      <p:to>
                                        <p:strVal val="visible"/>
                                      </p:to>
                                    </p:set>
                                  </p:childTnLst>
                                </p:cTn>
                              </p:par>
                            </p:childTnLst>
                          </p:cTn>
                        </p:par>
                        <p:par>
                          <p:cTn id="27" fill="hold">
                            <p:stCondLst>
                              <p:cond delay="0"/>
                            </p:stCondLst>
                            <p:childTnLst>
                              <p:par>
                                <p:cTn id="28" presetClass="exit" nodeType="afterEffect" presetSubtype="2" presetID="2" grpId="3" fill="hold">
                                  <p:stCondLst>
                                    <p:cond delay="0"/>
                                  </p:stCondLst>
                                  <p:iterate type="el" backwards="0">
                                    <p:tmAbs val="0"/>
                                  </p:iterate>
                                  <p:childTnLst>
                                    <p:anim calcmode="lin" valueType="num">
                                      <p:cBhvr>
                                        <p:cTn id="29" dur="1000" fill="hold"/>
                                        <p:tgtEl>
                                          <p:spTgt spid="385"/>
                                        </p:tgtEl>
                                        <p:attrNameLst>
                                          <p:attrName>ppt_x</p:attrName>
                                        </p:attrNameLst>
                                      </p:cBhvr>
                                      <p:tavLst>
                                        <p:tav tm="0">
                                          <p:val>
                                            <p:strVal val="ppt_x"/>
                                          </p:val>
                                        </p:tav>
                                        <p:tav tm="100000">
                                          <p:val>
                                            <p:strVal val="1+ppt_w/2"/>
                                          </p:val>
                                        </p:tav>
                                      </p:tavLst>
                                    </p:anim>
                                    <p:anim calcmode="lin" valueType="num">
                                      <p:cBhvr>
                                        <p:cTn id="30" dur="1000" fill="hold"/>
                                        <p:tgtEl>
                                          <p:spTgt spid="385"/>
                                        </p:tgtEl>
                                        <p:attrNameLst>
                                          <p:attrName>ppt_y</p:attrName>
                                        </p:attrNameLst>
                                      </p:cBhvr>
                                      <p:tavLst>
                                        <p:tav tm="0">
                                          <p:val>
                                            <p:strVal val="ppt_y"/>
                                          </p:val>
                                        </p:tav>
                                        <p:tav tm="100000">
                                          <p:val>
                                            <p:strVal val="ppt_y"/>
                                          </p:val>
                                        </p:tav>
                                      </p:tavLst>
                                    </p:anim>
                                    <p:set>
                                      <p:cBhvr>
                                        <p:cTn id="31" fill="hold">
                                          <p:stCondLst>
                                            <p:cond delay="999"/>
                                          </p:stCondLst>
                                        </p:cTn>
                                        <p:tgtEl>
                                          <p:spTgt spid="385"/>
                                        </p:tgtEl>
                                        <p:attrNameLst>
                                          <p:attrName>style.visibility</p:attrName>
                                        </p:attrNameLst>
                                      </p:cBhvr>
                                      <p:to>
                                        <p:strVal val="hidden"/>
                                      </p:to>
                                    </p:set>
                                  </p:childTnLst>
                                </p:cTn>
                              </p:par>
                            </p:childTnLst>
                          </p:cTn>
                        </p:par>
                        <p:par>
                          <p:cTn id="32" fill="hold">
                            <p:stCondLst>
                              <p:cond delay="1000"/>
                            </p:stCondLst>
                            <p:childTnLst>
                              <p:par>
                                <p:cTn id="33" presetClass="entr" nodeType="afterEffect" presetSubtype="8" presetID="2" grpId="4" fill="hold">
                                  <p:stCondLst>
                                    <p:cond delay="0"/>
                                  </p:stCondLst>
                                  <p:iterate type="el" backwards="0">
                                    <p:tmAbs val="0"/>
                                  </p:iterate>
                                  <p:childTnLst>
                                    <p:set>
                                      <p:cBhvr>
                                        <p:cTn id="34" fill="hold"/>
                                        <p:tgtEl>
                                          <p:spTgt spid="386"/>
                                        </p:tgtEl>
                                        <p:attrNameLst>
                                          <p:attrName>style.visibility</p:attrName>
                                        </p:attrNameLst>
                                      </p:cBhvr>
                                      <p:to>
                                        <p:strVal val="visible"/>
                                      </p:to>
                                    </p:set>
                                    <p:anim calcmode="lin" valueType="num">
                                      <p:cBhvr>
                                        <p:cTn id="35" dur="1000" fill="hold"/>
                                        <p:tgtEl>
                                          <p:spTgt spid="386"/>
                                        </p:tgtEl>
                                        <p:attrNameLst>
                                          <p:attrName>ppt_x</p:attrName>
                                        </p:attrNameLst>
                                      </p:cBhvr>
                                      <p:tavLst>
                                        <p:tav tm="0">
                                          <p:val>
                                            <p:strVal val="0-#ppt_w/2"/>
                                          </p:val>
                                        </p:tav>
                                        <p:tav tm="100000">
                                          <p:val>
                                            <p:strVal val="#ppt_x"/>
                                          </p:val>
                                        </p:tav>
                                      </p:tavLst>
                                    </p:anim>
                                    <p:anim calcmode="lin" valueType="num">
                                      <p:cBhvr>
                                        <p:cTn id="36" dur="1000" fill="hold"/>
                                        <p:tgtEl>
                                          <p:spTgt spid="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4"/>
      <p:bldP build="whole" bldLvl="1" animBg="1" rev="0" advAuto="0" spid="385" grpId="2"/>
      <p:bldP build="whole" bldLvl="1" animBg="1" rev="0" advAuto="0" spid="385" grpId="3"/>
      <p:bldP build="p" bldLvl="5" animBg="1" rev="0" advAuto="0" spid="38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89" name="Title 3"/>
          <p:cNvSpPr txBox="1"/>
          <p:nvPr>
            <p:ph type="title"/>
          </p:nvPr>
        </p:nvSpPr>
        <p:spPr>
          <a:xfrm>
            <a:off x="609600" y="253294"/>
            <a:ext cx="10972800" cy="419032"/>
          </a:xfrm>
          <a:prstGeom prst="rect">
            <a:avLst/>
          </a:prstGeom>
        </p:spPr>
        <p:txBody>
          <a:bodyPr/>
          <a:lstStyle>
            <a:lvl1pPr defTabSz="338327">
              <a:defRPr sz="2294"/>
            </a:lvl1pPr>
          </a:lstStyle>
          <a:p>
            <a:pPr/>
            <a:r>
              <a:t>Modifying compute-node-1</a:t>
            </a:r>
          </a:p>
        </p:txBody>
      </p:sp>
      <p:sp>
        <p:nvSpPr>
          <p:cNvPr id="390" name="Content Placeholder 5"/>
          <p:cNvSpPr txBox="1"/>
          <p:nvPr/>
        </p:nvSpPr>
        <p:spPr>
          <a:xfrm>
            <a:off x="609600" y="672326"/>
            <a:ext cx="10972800" cy="394740"/>
          </a:xfrm>
          <a:prstGeom prst="rect">
            <a:avLst/>
          </a:prstGeom>
          <a:ln w="12700">
            <a:miter lim="400000"/>
          </a:ln>
        </p:spPr>
        <p:txBody>
          <a:bodyPr lIns="45719" rIns="45719">
            <a:normAutofit fontScale="100000" lnSpcReduction="0"/>
          </a:bodyPr>
          <a:lstStyle/>
          <a:p>
            <a:pPr algn="ctr">
              <a:defRPr b="1">
                <a:solidFill>
                  <a:srgbClr val="FFFFFF"/>
                </a:solidFill>
                <a:latin typeface="Arial Narrow"/>
                <a:ea typeface="Arial Narrow"/>
                <a:cs typeface="Arial Narrow"/>
                <a:sym typeface="Arial Narrow"/>
              </a:defRPr>
            </a:pPr>
          </a:p>
        </p:txBody>
      </p:sp>
      <p:sp>
        <p:nvSpPr>
          <p:cNvPr id="391"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420623">
              <a:spcBef>
                <a:spcPts val="200"/>
              </a:spcBef>
              <a:buSzTx/>
              <a:buNone/>
              <a:defRPr sz="1472">
                <a:solidFill>
                  <a:srgbClr val="FFFFFF"/>
                </a:solidFill>
              </a:defRPr>
            </a:pPr>
            <a:r>
              <a:t>Open the Settings on compute node 1, and change System/Motherboard to only have 2048MB of RAM</a:t>
            </a:r>
          </a:p>
          <a:p>
            <a:pPr marL="0" indent="0" defTabSz="420623">
              <a:spcBef>
                <a:spcPts val="200"/>
              </a:spcBef>
              <a:buSzTx/>
              <a:buNone/>
              <a:defRPr sz="1472">
                <a:solidFill>
                  <a:srgbClr val="FFFFFF"/>
                </a:solidFill>
              </a:defRPr>
            </a:pPr>
          </a:p>
          <a:p>
            <a:pPr marL="0" indent="0" defTabSz="420623">
              <a:spcBef>
                <a:spcPts val="200"/>
              </a:spcBef>
              <a:buSzTx/>
              <a:buNone/>
              <a:defRPr sz="1472">
                <a:solidFill>
                  <a:srgbClr val="FFFFFF"/>
                </a:solidFill>
              </a:defRPr>
            </a:pPr>
            <a:r>
              <a:t>Change System/Processor to only have 1 CPU.</a:t>
            </a:r>
          </a:p>
          <a:p>
            <a:pPr marL="0" indent="0" defTabSz="420623">
              <a:spcBef>
                <a:spcPts val="200"/>
              </a:spcBef>
              <a:buSzTx/>
              <a:buNone/>
              <a:defRPr sz="1472">
                <a:solidFill>
                  <a:srgbClr val="FFFFFF"/>
                </a:solidFill>
              </a:defRPr>
            </a:pPr>
          </a:p>
          <a:p>
            <a:pPr marL="0" indent="0" defTabSz="420623">
              <a:spcBef>
                <a:spcPts val="200"/>
              </a:spcBef>
              <a:buSzTx/>
              <a:buNone/>
              <a:defRPr sz="1472">
                <a:solidFill>
                  <a:srgbClr val="FFFFFF"/>
                </a:solidFill>
              </a:defRPr>
            </a:pPr>
            <a:r>
              <a:t>And if you added any Shared Folders to the head node, remove them from the compute node.  We really want to get our data on our compute nodes from our head node, not from shared folders.</a:t>
            </a:r>
          </a:p>
          <a:p>
            <a:pPr marL="0" indent="0" defTabSz="420623">
              <a:spcBef>
                <a:spcPts val="200"/>
              </a:spcBef>
              <a:buSzTx/>
              <a:buNone/>
              <a:defRPr sz="1472">
                <a:solidFill>
                  <a:srgbClr val="FFFFFF"/>
                </a:solidFill>
              </a:defRPr>
            </a:pPr>
          </a:p>
          <a:p>
            <a:pPr marL="0" indent="0" defTabSz="420623">
              <a:spcBef>
                <a:spcPts val="200"/>
              </a:spcBef>
              <a:buSzTx/>
              <a:buNone/>
              <a:defRPr sz="1472">
                <a:solidFill>
                  <a:srgbClr val="FFFFFF"/>
                </a:solidFill>
              </a:defRPr>
            </a:pPr>
            <a:r>
              <a:t>Repeat these steps on compute-nodes 2 and 3.</a:t>
            </a:r>
          </a:p>
        </p:txBody>
      </p:sp>
      <p:sp>
        <p:nvSpPr>
          <p:cNvPr id="392"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3" name="Screenshot 2019-02-08 16.09.47.png" descr="Screenshot 2019-02-08 16.09.47.png"/>
          <p:cNvPicPr>
            <a:picLocks noChangeAspect="1"/>
          </p:cNvPicPr>
          <p:nvPr/>
        </p:nvPicPr>
        <p:blipFill>
          <a:blip r:embed="rId2">
            <a:extLst/>
          </a:blip>
          <a:stretch>
            <a:fillRect/>
          </a:stretch>
        </p:blipFill>
        <p:spPr>
          <a:xfrm>
            <a:off x="4352081" y="1269349"/>
            <a:ext cx="6530098" cy="4900105"/>
          </a:xfrm>
          <a:prstGeom prst="rect">
            <a:avLst/>
          </a:prstGeom>
          <a:ln w="12700">
            <a:miter lim="400000"/>
          </a:ln>
        </p:spPr>
      </p:pic>
      <p:pic>
        <p:nvPicPr>
          <p:cNvPr id="394" name="Screenshot 2019-02-08 16.10.01.png" descr="Screenshot 2019-02-08 16.10.01.png"/>
          <p:cNvPicPr>
            <a:picLocks noChangeAspect="1"/>
          </p:cNvPicPr>
          <p:nvPr/>
        </p:nvPicPr>
        <p:blipFill>
          <a:blip r:embed="rId3">
            <a:extLst/>
          </a:blip>
          <a:stretch>
            <a:fillRect/>
          </a:stretch>
        </p:blipFill>
        <p:spPr>
          <a:xfrm>
            <a:off x="4338534" y="1258281"/>
            <a:ext cx="6557193" cy="49001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3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9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393"/>
                                        </p:tgtEl>
                                        <p:attrNameLst>
                                          <p:attrName>style.visibility</p:attrName>
                                        </p:attrNameLst>
                                      </p:cBhvr>
                                      <p:to>
                                        <p:strVal val="visible"/>
                                      </p:to>
                                    </p:set>
                                    <p:anim calcmode="lin" valueType="num">
                                      <p:cBhvr>
                                        <p:cTn id="15" dur="1000" fill="hold"/>
                                        <p:tgtEl>
                                          <p:spTgt spid="393"/>
                                        </p:tgtEl>
                                        <p:attrNameLst>
                                          <p:attrName>ppt_x</p:attrName>
                                        </p:attrNameLst>
                                      </p:cBhvr>
                                      <p:tavLst>
                                        <p:tav tm="0">
                                          <p:val>
                                            <p:strVal val="0-#ppt_w/2"/>
                                          </p:val>
                                        </p:tav>
                                        <p:tav tm="100000">
                                          <p:val>
                                            <p:strVal val="#ppt_x"/>
                                          </p:val>
                                        </p:tav>
                                      </p:tavLst>
                                    </p:anim>
                                    <p:anim calcmode="lin" valueType="num">
                                      <p:cBhvr>
                                        <p:cTn id="16" dur="1000" fill="hold"/>
                                        <p:tgtEl>
                                          <p:spTgt spid="39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91">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xit" nodeType="afterEffect" presetSubtype="2" presetID="2" grpId="3" fill="hold">
                                  <p:stCondLst>
                                    <p:cond delay="0"/>
                                  </p:stCondLst>
                                  <p:iterate type="el" backwards="0">
                                    <p:tmAbs val="0"/>
                                  </p:iterate>
                                  <p:childTnLst>
                                    <p:anim calcmode="lin" valueType="num">
                                      <p:cBhvr>
                                        <p:cTn id="23" dur="1000" fill="hold"/>
                                        <p:tgtEl>
                                          <p:spTgt spid="393"/>
                                        </p:tgtEl>
                                        <p:attrNameLst>
                                          <p:attrName>ppt_x</p:attrName>
                                        </p:attrNameLst>
                                      </p:cBhvr>
                                      <p:tavLst>
                                        <p:tav tm="0">
                                          <p:val>
                                            <p:strVal val="ppt_x"/>
                                          </p:val>
                                        </p:tav>
                                        <p:tav tm="100000">
                                          <p:val>
                                            <p:strVal val="1+ppt_w/2"/>
                                          </p:val>
                                        </p:tav>
                                      </p:tavLst>
                                    </p:anim>
                                    <p:anim calcmode="lin" valueType="num">
                                      <p:cBhvr>
                                        <p:cTn id="24" dur="1000" fill="hold"/>
                                        <p:tgtEl>
                                          <p:spTgt spid="393"/>
                                        </p:tgtEl>
                                        <p:attrNameLst>
                                          <p:attrName>ppt_y</p:attrName>
                                        </p:attrNameLst>
                                      </p:cBhvr>
                                      <p:tavLst>
                                        <p:tav tm="0">
                                          <p:val>
                                            <p:strVal val="ppt_y"/>
                                          </p:val>
                                        </p:tav>
                                        <p:tav tm="100000">
                                          <p:val>
                                            <p:strVal val="ppt_y"/>
                                          </p:val>
                                        </p:tav>
                                      </p:tavLst>
                                    </p:anim>
                                    <p:set>
                                      <p:cBhvr>
                                        <p:cTn id="25" fill="hold">
                                          <p:stCondLst>
                                            <p:cond delay="999"/>
                                          </p:stCondLst>
                                        </p:cTn>
                                        <p:tgtEl>
                                          <p:spTgt spid="393"/>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8" presetID="2" grpId="4" fill="hold">
                                  <p:stCondLst>
                                    <p:cond delay="0"/>
                                  </p:stCondLst>
                                  <p:iterate type="el" backwards="0">
                                    <p:tmAbs val="0"/>
                                  </p:iterate>
                                  <p:childTnLst>
                                    <p:set>
                                      <p:cBhvr>
                                        <p:cTn id="28" fill="hold"/>
                                        <p:tgtEl>
                                          <p:spTgt spid="394"/>
                                        </p:tgtEl>
                                        <p:attrNameLst>
                                          <p:attrName>style.visibility</p:attrName>
                                        </p:attrNameLst>
                                      </p:cBhvr>
                                      <p:to>
                                        <p:strVal val="visible"/>
                                      </p:to>
                                    </p:set>
                                    <p:anim calcmode="lin" valueType="num">
                                      <p:cBhvr>
                                        <p:cTn id="29" dur="1000" fill="hold"/>
                                        <p:tgtEl>
                                          <p:spTgt spid="394"/>
                                        </p:tgtEl>
                                        <p:attrNameLst>
                                          <p:attrName>ppt_x</p:attrName>
                                        </p:attrNameLst>
                                      </p:cBhvr>
                                      <p:tavLst>
                                        <p:tav tm="0">
                                          <p:val>
                                            <p:strVal val="0-#ppt_w/2"/>
                                          </p:val>
                                        </p:tav>
                                        <p:tav tm="100000">
                                          <p:val>
                                            <p:strVal val="#ppt_x"/>
                                          </p:val>
                                        </p:tav>
                                      </p:tavLst>
                                    </p:anim>
                                    <p:anim calcmode="lin" valueType="num">
                                      <p:cBhvr>
                                        <p:cTn id="30" dur="1000" fill="hold"/>
                                        <p:tgtEl>
                                          <p:spTgt spid="39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391">
                                            <p:txEl>
                                              <p:pRg st="3" end="3"/>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391">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391">
                                            <p:txEl>
                                              <p:pRg st="5" end="5"/>
                                            </p:txEl>
                                          </p:spTgt>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1" fill="hold">
                                  <p:stCondLst>
                                    <p:cond delay="0"/>
                                  </p:stCondLst>
                                  <p:iterate type="el" backwards="0">
                                    <p:tmAbs val="0"/>
                                  </p:iterate>
                                  <p:childTnLst>
                                    <p:set>
                                      <p:cBhvr>
                                        <p:cTn id="44" fill="hold"/>
                                        <p:tgtEl>
                                          <p:spTgt spid="39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1" grpId="1"/>
      <p:bldP build="whole" bldLvl="1" animBg="1" rev="0" advAuto="0" spid="393" grpId="2"/>
      <p:bldP build="whole" bldLvl="1" animBg="1" rev="0" advAuto="0" spid="393" grpId="3"/>
      <p:bldP build="whole" bldLvl="1" animBg="1" rev="0" advAuto="0" spid="394" grpId="4"/>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397" name="Title 3"/>
          <p:cNvSpPr txBox="1"/>
          <p:nvPr>
            <p:ph type="title"/>
          </p:nvPr>
        </p:nvSpPr>
        <p:spPr>
          <a:prstGeom prst="rect">
            <a:avLst/>
          </a:prstGeom>
        </p:spPr>
        <p:txBody>
          <a:bodyPr/>
          <a:lstStyle/>
          <a:p>
            <a:pPr/>
            <a:r>
              <a:t>Making the clones unique</a:t>
            </a:r>
          </a:p>
        </p:txBody>
      </p:sp>
      <p:sp>
        <p:nvSpPr>
          <p:cNvPr id="398" name="Slide Number Placeholder 9"/>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401" name="Title 3"/>
          <p:cNvSpPr txBox="1"/>
          <p:nvPr>
            <p:ph type="title"/>
          </p:nvPr>
        </p:nvSpPr>
        <p:spPr>
          <a:xfrm>
            <a:off x="609600" y="253294"/>
            <a:ext cx="10972800" cy="419032"/>
          </a:xfrm>
          <a:prstGeom prst="rect">
            <a:avLst/>
          </a:prstGeom>
        </p:spPr>
        <p:txBody>
          <a:bodyPr/>
          <a:lstStyle>
            <a:lvl1pPr defTabSz="338327">
              <a:defRPr sz="2294"/>
            </a:lvl1pPr>
          </a:lstStyle>
          <a:p>
            <a:pPr/>
            <a:r>
              <a:t>Cloning compute-node-1</a:t>
            </a:r>
          </a:p>
        </p:txBody>
      </p:sp>
      <p:sp>
        <p:nvSpPr>
          <p:cNvPr id="402"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(linked clones)</a:t>
            </a:r>
          </a:p>
        </p:txBody>
      </p:sp>
      <p:sp>
        <p:nvSpPr>
          <p:cNvPr id="403"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a:spcBef>
                <a:spcPts val="200"/>
              </a:spcBef>
              <a:buSzTx/>
              <a:buNone/>
              <a:defRPr sz="1600">
                <a:solidFill>
                  <a:srgbClr val="FFFFFF"/>
                </a:solidFill>
              </a:defRPr>
            </a:pPr>
            <a:r>
              <a:t>You should now have a fully populated RDMA cluster group.  Fire them up one at a time and change the hostname and network settings on the clones.</a:t>
            </a:r>
          </a:p>
          <a:p>
            <a:pPr marL="0" indent="0">
              <a:spcBef>
                <a:spcPts val="200"/>
              </a:spcBef>
              <a:buSzTx/>
              <a:buNone/>
              <a:defRPr sz="1600">
                <a:solidFill>
                  <a:srgbClr val="FFFFFF"/>
                </a:solidFill>
              </a:defRPr>
            </a:pPr>
          </a:p>
          <a:p>
            <a:pPr marL="0" indent="0">
              <a:spcBef>
                <a:spcPts val="200"/>
              </a:spcBef>
              <a:buSzTx/>
              <a:buNone/>
              <a:defRPr sz="1600">
                <a:solidFill>
                  <a:srgbClr val="FFFFFF"/>
                </a:solidFill>
              </a:defRPr>
            </a:pPr>
            <a:r>
              <a:t>To set the hostname on CentOS, we need to set the new hostname using the hostname command (so it’s effective immediately) as well as edit /etc/hostname (so it sticks after reboot).</a:t>
            </a:r>
          </a:p>
        </p:txBody>
      </p:sp>
      <p:sp>
        <p:nvSpPr>
          <p:cNvPr id="404"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5" name="Screenshot 2019-02-22 22.09.59.png" descr="Screenshot 2019-02-22 22.09.59.png"/>
          <p:cNvPicPr>
            <a:picLocks noChangeAspect="1"/>
          </p:cNvPicPr>
          <p:nvPr/>
        </p:nvPicPr>
        <p:blipFill>
          <a:blip r:embed="rId2">
            <a:extLst/>
          </a:blip>
          <a:stretch>
            <a:fillRect/>
          </a:stretch>
        </p:blipFill>
        <p:spPr>
          <a:xfrm>
            <a:off x="4475055" y="1398409"/>
            <a:ext cx="6361501" cy="4641985"/>
          </a:xfrm>
          <a:prstGeom prst="rect">
            <a:avLst/>
          </a:prstGeom>
          <a:ln w="12700">
            <a:miter lim="400000"/>
          </a:ln>
        </p:spPr>
      </p:pic>
      <p:pic>
        <p:nvPicPr>
          <p:cNvPr id="406" name="Screenshot 2019-02-22 22.18.24.png" descr="Screenshot 2019-02-22 22.18.24.png"/>
          <p:cNvPicPr>
            <a:picLocks noChangeAspect="1"/>
          </p:cNvPicPr>
          <p:nvPr/>
        </p:nvPicPr>
        <p:blipFill>
          <a:blip r:embed="rId3">
            <a:extLst/>
          </a:blip>
          <a:stretch>
            <a:fillRect/>
          </a:stretch>
        </p:blipFill>
        <p:spPr>
          <a:xfrm>
            <a:off x="4938005" y="2273300"/>
            <a:ext cx="5435601" cy="2311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4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03">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405"/>
                                        </p:tgtEl>
                                        <p:attrNameLst>
                                          <p:attrName>style.visibility</p:attrName>
                                        </p:attrNameLst>
                                      </p:cBhvr>
                                      <p:to>
                                        <p:strVal val="visible"/>
                                      </p:to>
                                    </p:set>
                                    <p:anim calcmode="lin" valueType="num">
                                      <p:cBhvr>
                                        <p:cTn id="15" dur="1000" fill="hold"/>
                                        <p:tgtEl>
                                          <p:spTgt spid="405"/>
                                        </p:tgtEl>
                                        <p:attrNameLst>
                                          <p:attrName>ppt_x</p:attrName>
                                        </p:attrNameLst>
                                      </p:cBhvr>
                                      <p:tavLst>
                                        <p:tav tm="0">
                                          <p:val>
                                            <p:strVal val="0-#ppt_w/2"/>
                                          </p:val>
                                        </p:tav>
                                        <p:tav tm="100000">
                                          <p:val>
                                            <p:strVal val="#ppt_x"/>
                                          </p:val>
                                        </p:tav>
                                      </p:tavLst>
                                    </p:anim>
                                    <p:anim calcmode="lin" valueType="num">
                                      <p:cBhvr>
                                        <p:cTn id="16" dur="1000" fill="hold"/>
                                        <p:tgtEl>
                                          <p:spTgt spid="40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03">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xit" nodeType="afterEffect" presetSubtype="2" presetID="2" grpId="3" fill="hold">
                                  <p:stCondLst>
                                    <p:cond delay="0"/>
                                  </p:stCondLst>
                                  <p:iterate type="el" backwards="0">
                                    <p:tmAbs val="0"/>
                                  </p:iterate>
                                  <p:childTnLst>
                                    <p:anim calcmode="lin" valueType="num">
                                      <p:cBhvr>
                                        <p:cTn id="23" dur="1000" fill="hold"/>
                                        <p:tgtEl>
                                          <p:spTgt spid="405"/>
                                        </p:tgtEl>
                                        <p:attrNameLst>
                                          <p:attrName>ppt_x</p:attrName>
                                        </p:attrNameLst>
                                      </p:cBhvr>
                                      <p:tavLst>
                                        <p:tav tm="0">
                                          <p:val>
                                            <p:strVal val="ppt_x"/>
                                          </p:val>
                                        </p:tav>
                                        <p:tav tm="100000">
                                          <p:val>
                                            <p:strVal val="1+ppt_w/2"/>
                                          </p:val>
                                        </p:tav>
                                      </p:tavLst>
                                    </p:anim>
                                    <p:anim calcmode="lin" valueType="num">
                                      <p:cBhvr>
                                        <p:cTn id="24" dur="1000" fill="hold"/>
                                        <p:tgtEl>
                                          <p:spTgt spid="405"/>
                                        </p:tgtEl>
                                        <p:attrNameLst>
                                          <p:attrName>ppt_y</p:attrName>
                                        </p:attrNameLst>
                                      </p:cBhvr>
                                      <p:tavLst>
                                        <p:tav tm="0">
                                          <p:val>
                                            <p:strVal val="ppt_y"/>
                                          </p:val>
                                        </p:tav>
                                        <p:tav tm="100000">
                                          <p:val>
                                            <p:strVal val="ppt_y"/>
                                          </p:val>
                                        </p:tav>
                                      </p:tavLst>
                                    </p:anim>
                                    <p:set>
                                      <p:cBhvr>
                                        <p:cTn id="25" fill="hold">
                                          <p:stCondLst>
                                            <p:cond delay="999"/>
                                          </p:stCondLst>
                                        </p:cTn>
                                        <p:tgtEl>
                                          <p:spTgt spid="405"/>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8" presetID="2" grpId="4" fill="hold">
                                  <p:stCondLst>
                                    <p:cond delay="0"/>
                                  </p:stCondLst>
                                  <p:iterate type="el" backwards="0">
                                    <p:tmAbs val="0"/>
                                  </p:iterate>
                                  <p:childTnLst>
                                    <p:set>
                                      <p:cBhvr>
                                        <p:cTn id="28" fill="hold"/>
                                        <p:tgtEl>
                                          <p:spTgt spid="406"/>
                                        </p:tgtEl>
                                        <p:attrNameLst>
                                          <p:attrName>style.visibility</p:attrName>
                                        </p:attrNameLst>
                                      </p:cBhvr>
                                      <p:to>
                                        <p:strVal val="visible"/>
                                      </p:to>
                                    </p:set>
                                    <p:anim calcmode="lin" valueType="num">
                                      <p:cBhvr>
                                        <p:cTn id="29" dur="1000" fill="hold"/>
                                        <p:tgtEl>
                                          <p:spTgt spid="406"/>
                                        </p:tgtEl>
                                        <p:attrNameLst>
                                          <p:attrName>ppt_x</p:attrName>
                                        </p:attrNameLst>
                                      </p:cBhvr>
                                      <p:tavLst>
                                        <p:tav tm="0">
                                          <p:val>
                                            <p:strVal val="0-#ppt_w/2"/>
                                          </p:val>
                                        </p:tav>
                                        <p:tav tm="100000">
                                          <p:val>
                                            <p:strVal val="#ppt_x"/>
                                          </p:val>
                                        </p:tav>
                                      </p:tavLst>
                                    </p:anim>
                                    <p:anim calcmode="lin" valueType="num">
                                      <p:cBhvr>
                                        <p:cTn id="30" dur="1000" fill="hold"/>
                                        <p:tgtEl>
                                          <p:spTgt spid="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3" grpId="1"/>
      <p:bldP build="whole" bldLvl="1" animBg="1" rev="0" advAuto="0" spid="405" grpId="2"/>
      <p:bldP build="whole" bldLvl="1" animBg="1" rev="0" advAuto="0" spid="405" grpId="3"/>
      <p:bldP build="whole" bldLvl="1" animBg="1" rev="0" advAuto="0" spid="406" grpId="4"/>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409" name="Title 3"/>
          <p:cNvSpPr txBox="1"/>
          <p:nvPr>
            <p:ph type="title"/>
          </p:nvPr>
        </p:nvSpPr>
        <p:spPr>
          <a:xfrm>
            <a:off x="609600" y="253294"/>
            <a:ext cx="10972800" cy="419032"/>
          </a:xfrm>
          <a:prstGeom prst="rect">
            <a:avLst/>
          </a:prstGeom>
        </p:spPr>
        <p:txBody>
          <a:bodyPr/>
          <a:lstStyle>
            <a:lvl1pPr defTabSz="338327">
              <a:defRPr sz="2294"/>
            </a:lvl1pPr>
          </a:lstStyle>
          <a:p>
            <a:pPr/>
            <a:r>
              <a:t>Clone setup tasks</a:t>
            </a:r>
          </a:p>
        </p:txBody>
      </p:sp>
      <p:sp>
        <p:nvSpPr>
          <p:cNvPr id="410"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(linked clones)</a:t>
            </a:r>
          </a:p>
        </p:txBody>
      </p:sp>
      <p:sp>
        <p:nvSpPr>
          <p:cNvPr id="411"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201168">
              <a:spcBef>
                <a:spcPts val="100"/>
              </a:spcBef>
              <a:buSzTx/>
              <a:buNone/>
              <a:defRPr sz="704">
                <a:solidFill>
                  <a:srgbClr val="FFFFFF"/>
                </a:solidFill>
              </a:defRPr>
            </a:pPr>
            <a:r>
              <a:t>NOTE: Do this one machine at a time, or else you *will* have IP address conflicts while trying to complete this.  Shut each machine down when you are done.  Once all machines have been done, and all of them shut down, you can power them all (including the head node) back up. </a:t>
            </a:r>
          </a:p>
          <a:p>
            <a:pPr marL="0" indent="0" defTabSz="201168">
              <a:spcBef>
                <a:spcPts val="100"/>
              </a:spcBef>
              <a:buSzTx/>
              <a:buNone/>
              <a:defRPr sz="704">
                <a:solidFill>
                  <a:srgbClr val="FFFFFF"/>
                </a:solidFill>
              </a:defRPr>
            </a:pPr>
          </a:p>
          <a:p>
            <a:pPr marL="0" indent="0" defTabSz="201168">
              <a:spcBef>
                <a:spcPts val="100"/>
              </a:spcBef>
              <a:buSzTx/>
              <a:buNone/>
              <a:defRPr sz="704">
                <a:solidFill>
                  <a:srgbClr val="FFFFFF"/>
                </a:solidFill>
              </a:defRPr>
            </a:pPr>
            <a:r>
              <a:t>After setting the hostname, we need to modify our static IPs on each compute node.</a:t>
            </a:r>
          </a:p>
          <a:p>
            <a:pPr marL="0" indent="0" defTabSz="201168">
              <a:spcBef>
                <a:spcPts val="100"/>
              </a:spcBef>
              <a:buSzTx/>
              <a:buNone/>
              <a:defRPr sz="704">
                <a:solidFill>
                  <a:srgbClr val="FFFFFF"/>
                </a:solidFill>
              </a:defRPr>
            </a:pPr>
          </a:p>
          <a:p>
            <a:pPr marL="0" indent="0" defTabSz="201168">
              <a:spcBef>
                <a:spcPts val="100"/>
              </a:spcBef>
              <a:buSzTx/>
              <a:buNone/>
              <a:defRPr sz="704">
                <a:solidFill>
                  <a:srgbClr val="FFFFFF"/>
                </a:solidFill>
              </a:defRPr>
            </a:pPr>
            <a:r>
              <a:t>CentOS, Fedora, and SuSE all use the same config file syntax.  Red Hat's stuff uses /etc/sysconfig/network-scripts and SuSE uses /etc/sysconfig/network.  Also, the files may be named ifcfg-eth* or ifcfg-enp0s*, it's not important which they use.</a:t>
            </a:r>
          </a:p>
          <a:p>
            <a:pPr marL="0" indent="0" defTabSz="201168">
              <a:spcBef>
                <a:spcPts val="100"/>
              </a:spcBef>
              <a:buSzTx/>
              <a:buNone/>
              <a:defRPr sz="704">
                <a:solidFill>
                  <a:srgbClr val="FFFFFF"/>
                </a:solidFill>
              </a:defRPr>
            </a:pPr>
          </a:p>
          <a:p>
            <a:pPr marL="0" indent="0" defTabSz="201168">
              <a:spcBef>
                <a:spcPts val="100"/>
              </a:spcBef>
              <a:buSzTx/>
              <a:buNone/>
              <a:defRPr sz="704">
                <a:solidFill>
                  <a:srgbClr val="FFFFFF"/>
                </a:solidFill>
              </a:defRPr>
            </a:pPr>
            <a:r>
              <a:t>Simply edit the files to change the IPADDR entry in each file to make the interfaces match what we used in the /etc/hosts file:</a:t>
            </a:r>
          </a:p>
          <a:p>
            <a:pPr marL="0" indent="0" defTabSz="201168">
              <a:spcBef>
                <a:spcPts val="100"/>
              </a:spcBef>
              <a:buSzTx/>
              <a:buNone/>
              <a:defRPr sz="704">
                <a:solidFill>
                  <a:srgbClr val="FFFFFF"/>
                </a:solidFill>
              </a:defRPr>
            </a:pPr>
          </a:p>
          <a:p>
            <a:pPr marL="0" indent="0" defTabSz="201168">
              <a:spcBef>
                <a:spcPts val="100"/>
              </a:spcBef>
              <a:buSzTx/>
              <a:buNone/>
              <a:defRPr sz="704">
                <a:solidFill>
                  <a:srgbClr val="FFFFFF"/>
                </a:solidFill>
              </a:defRPr>
            </a:pPr>
            <a:r>
              <a:t>head-node: all interfaces IPADDR ends in .5</a:t>
            </a:r>
          </a:p>
          <a:p>
            <a:pPr marL="0" indent="0" defTabSz="201168">
              <a:spcBef>
                <a:spcPts val="100"/>
              </a:spcBef>
              <a:buSzTx/>
              <a:buNone/>
              <a:defRPr sz="704">
                <a:solidFill>
                  <a:srgbClr val="FFFFFF"/>
                </a:solidFill>
              </a:defRPr>
            </a:pPr>
            <a:r>
              <a:t>compute-1: all end in .6</a:t>
            </a:r>
          </a:p>
          <a:p>
            <a:pPr marL="0" indent="0" defTabSz="201168">
              <a:spcBef>
                <a:spcPts val="100"/>
              </a:spcBef>
              <a:buSzTx/>
              <a:buNone/>
              <a:defRPr sz="704">
                <a:solidFill>
                  <a:srgbClr val="FFFFFF"/>
                </a:solidFill>
              </a:defRPr>
            </a:pPr>
            <a:r>
              <a:t>compute-2: all end in .7</a:t>
            </a:r>
          </a:p>
          <a:p>
            <a:pPr marL="0" indent="0" defTabSz="201168">
              <a:spcBef>
                <a:spcPts val="100"/>
              </a:spcBef>
              <a:buSzTx/>
              <a:buNone/>
              <a:defRPr sz="704">
                <a:solidFill>
                  <a:srgbClr val="FFFFFF"/>
                </a:solidFill>
              </a:defRPr>
            </a:pPr>
            <a:r>
              <a:t>compute-3: all end in .8</a:t>
            </a:r>
          </a:p>
          <a:p>
            <a:pPr marL="0" indent="0" defTabSz="201168">
              <a:spcBef>
                <a:spcPts val="100"/>
              </a:spcBef>
              <a:buSzTx/>
              <a:buNone/>
              <a:defRPr sz="704">
                <a:solidFill>
                  <a:srgbClr val="FFFFFF"/>
                </a:solidFill>
              </a:defRPr>
            </a:pPr>
          </a:p>
          <a:p>
            <a:pPr marL="0" indent="0" defTabSz="201168">
              <a:spcBef>
                <a:spcPts val="100"/>
              </a:spcBef>
              <a:buSzTx/>
              <a:buNone/>
              <a:defRPr sz="704">
                <a:solidFill>
                  <a:srgbClr val="FFFFFF"/>
                </a:solidFill>
              </a:defRPr>
            </a:pPr>
          </a:p>
          <a:p>
            <a:pPr marL="0" indent="0" defTabSz="201168">
              <a:spcBef>
                <a:spcPts val="100"/>
              </a:spcBef>
              <a:buSzTx/>
              <a:buNone/>
              <a:defRPr sz="704">
                <a:solidFill>
                  <a:srgbClr val="FFFFFF"/>
                </a:solidFill>
              </a:defRPr>
            </a:pPr>
            <a:r>
              <a:t>For SuSE, editing these files is not sufficient to change the IP address.  For SuSE there are two additional steps.</a:t>
            </a:r>
          </a:p>
          <a:p>
            <a:pPr marL="117642" indent="-117642" defTabSz="201168">
              <a:spcBef>
                <a:spcPts val="100"/>
              </a:spcBef>
              <a:buSzPct val="100000"/>
              <a:buAutoNum type="arabicParenR" startAt="1"/>
              <a:defRPr sz="704">
                <a:solidFill>
                  <a:srgbClr val="FFFFFF"/>
                </a:solidFill>
              </a:defRPr>
            </a:pPr>
            <a:r>
              <a:t>Find out how the OS mapped the new virtio devices to eth names.  For instance, here we see that virtio0 ended up with the name eth4.  We need to know what each virtio interface ended up with for the next step.</a:t>
            </a:r>
          </a:p>
          <a:p>
            <a:pPr marL="117642" indent="-117642" defTabSz="201168">
              <a:spcBef>
                <a:spcPts val="100"/>
              </a:spcBef>
              <a:buSzPct val="100000"/>
              <a:buAutoNum type="arabicParenR" startAt="1"/>
              <a:defRPr sz="704">
                <a:solidFill>
                  <a:srgbClr val="FFFFFF"/>
                </a:solidFill>
              </a:defRPr>
            </a:pPr>
            <a:r>
              <a:t>Edit the /etc/udev/rules.d/70-persistent-net.rules file and map the devices back to the right names: delete the old eth0/1/2 entries from the head node's interfaces, then change the name of eth4 to eth0 (at least that's how mine mapped out, but that's why we got the mapping in the previous step, you need to change the name for the entry of the virtio0 device to eth0, virtio1 to eth1, and so on)</a:t>
            </a:r>
          </a:p>
        </p:txBody>
      </p:sp>
      <p:sp>
        <p:nvSpPr>
          <p:cNvPr id="412"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3" name="Screenshot 2019-02-22 22.20.46.png" descr="Screenshot 2019-02-22 22.20.46.png"/>
          <p:cNvPicPr>
            <a:picLocks noChangeAspect="1"/>
          </p:cNvPicPr>
          <p:nvPr/>
        </p:nvPicPr>
        <p:blipFill>
          <a:blip r:embed="rId2">
            <a:extLst/>
          </a:blip>
          <a:stretch>
            <a:fillRect/>
          </a:stretch>
        </p:blipFill>
        <p:spPr>
          <a:xfrm>
            <a:off x="3711233" y="1635515"/>
            <a:ext cx="7581901" cy="3200401"/>
          </a:xfrm>
          <a:prstGeom prst="rect">
            <a:avLst/>
          </a:prstGeom>
          <a:ln w="12700">
            <a:miter lim="400000"/>
          </a:ln>
        </p:spPr>
      </p:pic>
      <p:pic>
        <p:nvPicPr>
          <p:cNvPr id="414" name="Screenshot 2019-02-22 22.45.09.png" descr="Screenshot 2019-02-22 22.45.09.png"/>
          <p:cNvPicPr>
            <a:picLocks noChangeAspect="1"/>
          </p:cNvPicPr>
          <p:nvPr/>
        </p:nvPicPr>
        <p:blipFill>
          <a:blip r:embed="rId3">
            <a:extLst/>
          </a:blip>
          <a:stretch>
            <a:fillRect/>
          </a:stretch>
        </p:blipFill>
        <p:spPr>
          <a:xfrm>
            <a:off x="4600233" y="1504882"/>
            <a:ext cx="5803901" cy="4406901"/>
          </a:xfrm>
          <a:prstGeom prst="rect">
            <a:avLst/>
          </a:prstGeom>
          <a:ln w="12700">
            <a:miter lim="400000"/>
          </a:ln>
        </p:spPr>
      </p:pic>
      <p:pic>
        <p:nvPicPr>
          <p:cNvPr id="415" name="Screenshot 2019-03-18 10.45.41.png" descr="Screenshot 2019-03-18 10.45.41.png"/>
          <p:cNvPicPr>
            <a:picLocks noChangeAspect="1"/>
          </p:cNvPicPr>
          <p:nvPr/>
        </p:nvPicPr>
        <p:blipFill>
          <a:blip r:embed="rId4">
            <a:extLst/>
          </a:blip>
          <a:stretch>
            <a:fillRect/>
          </a:stretch>
        </p:blipFill>
        <p:spPr>
          <a:xfrm>
            <a:off x="3368333" y="2086365"/>
            <a:ext cx="8267701" cy="2298701"/>
          </a:xfrm>
          <a:prstGeom prst="rect">
            <a:avLst/>
          </a:prstGeom>
          <a:ln w="12700">
            <a:miter lim="400000"/>
          </a:ln>
        </p:spPr>
      </p:pic>
      <p:pic>
        <p:nvPicPr>
          <p:cNvPr id="416" name="Screenshot 2019-03-18 10.51.41.png" descr="Screenshot 2019-03-18 10.51.41.png"/>
          <p:cNvPicPr>
            <a:picLocks noChangeAspect="1"/>
          </p:cNvPicPr>
          <p:nvPr/>
        </p:nvPicPr>
        <p:blipFill>
          <a:blip r:embed="rId5">
            <a:extLst/>
          </a:blip>
          <a:stretch>
            <a:fillRect/>
          </a:stretch>
        </p:blipFill>
        <p:spPr>
          <a:xfrm>
            <a:off x="3178507" y="1938658"/>
            <a:ext cx="8647353" cy="298068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4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1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11">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411">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8" presetID="2" grpId="2" fill="hold">
                                  <p:stCondLst>
                                    <p:cond delay="0"/>
                                  </p:stCondLst>
                                  <p:iterate type="el" backwards="0">
                                    <p:tmAbs val="0"/>
                                  </p:iterate>
                                  <p:childTnLst>
                                    <p:set>
                                      <p:cBhvr>
                                        <p:cTn id="20" fill="hold"/>
                                        <p:tgtEl>
                                          <p:spTgt spid="413"/>
                                        </p:tgtEl>
                                        <p:attrNameLst>
                                          <p:attrName>style.visibility</p:attrName>
                                        </p:attrNameLst>
                                      </p:cBhvr>
                                      <p:to>
                                        <p:strVal val="visible"/>
                                      </p:to>
                                    </p:set>
                                    <p:anim calcmode="lin" valueType="num">
                                      <p:cBhvr>
                                        <p:cTn id="21" dur="1000" fill="hold"/>
                                        <p:tgtEl>
                                          <p:spTgt spid="413"/>
                                        </p:tgtEl>
                                        <p:attrNameLst>
                                          <p:attrName>ppt_x</p:attrName>
                                        </p:attrNameLst>
                                      </p:cBhvr>
                                      <p:tavLst>
                                        <p:tav tm="0">
                                          <p:val>
                                            <p:strVal val="0-#ppt_w/2"/>
                                          </p:val>
                                        </p:tav>
                                        <p:tav tm="100000">
                                          <p:val>
                                            <p:strVal val="#ppt_x"/>
                                          </p:val>
                                        </p:tav>
                                      </p:tavLst>
                                    </p:anim>
                                    <p:anim calcmode="lin" valueType="num">
                                      <p:cBhvr>
                                        <p:cTn id="22" dur="1000" fill="hold"/>
                                        <p:tgtEl>
                                          <p:spTgt spid="4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411">
                                            <p:txEl>
                                              <p:pRg st="4" end="4"/>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411">
                                            <p:txEl>
                                              <p:pRg st="5" end="5"/>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411">
                                            <p:txEl>
                                              <p:pRg st="6" end="6"/>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 fill="hold">
                                  <p:stCondLst>
                                    <p:cond delay="0"/>
                                  </p:stCondLst>
                                  <p:iterate type="el" backwards="0">
                                    <p:tmAbs val="0"/>
                                  </p:iterate>
                                  <p:childTnLst>
                                    <p:set>
                                      <p:cBhvr>
                                        <p:cTn id="35" fill="hold"/>
                                        <p:tgtEl>
                                          <p:spTgt spid="411">
                                            <p:txEl>
                                              <p:pRg st="7" end="7"/>
                                            </p:txEl>
                                          </p:spTgt>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 fill="hold">
                                  <p:stCondLst>
                                    <p:cond delay="0"/>
                                  </p:stCondLst>
                                  <p:iterate type="el" backwards="0">
                                    <p:tmAbs val="0"/>
                                  </p:iterate>
                                  <p:childTnLst>
                                    <p:set>
                                      <p:cBhvr>
                                        <p:cTn id="38" fill="hold"/>
                                        <p:tgtEl>
                                          <p:spTgt spid="411">
                                            <p:txEl>
                                              <p:pRg st="8" end="8"/>
                                            </p:txEl>
                                          </p:spTgt>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 fill="hold">
                                  <p:stCondLst>
                                    <p:cond delay="0"/>
                                  </p:stCondLst>
                                  <p:iterate type="el" backwards="0">
                                    <p:tmAbs val="0"/>
                                  </p:iterate>
                                  <p:childTnLst>
                                    <p:set>
                                      <p:cBhvr>
                                        <p:cTn id="41" fill="hold"/>
                                        <p:tgtEl>
                                          <p:spTgt spid="411">
                                            <p:txEl>
                                              <p:pRg st="9" end="9"/>
                                            </p:txEl>
                                          </p:spTgt>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1" fill="hold">
                                  <p:stCondLst>
                                    <p:cond delay="0"/>
                                  </p:stCondLst>
                                  <p:iterate type="el" backwards="0">
                                    <p:tmAbs val="0"/>
                                  </p:iterate>
                                  <p:childTnLst>
                                    <p:set>
                                      <p:cBhvr>
                                        <p:cTn id="44" fill="hold"/>
                                        <p:tgtEl>
                                          <p:spTgt spid="411">
                                            <p:txEl>
                                              <p:pRg st="10" end="10"/>
                                            </p:txEl>
                                          </p:spTgt>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1" fill="hold">
                                  <p:stCondLst>
                                    <p:cond delay="0"/>
                                  </p:stCondLst>
                                  <p:iterate type="el" backwards="0">
                                    <p:tmAbs val="0"/>
                                  </p:iterate>
                                  <p:childTnLst>
                                    <p:set>
                                      <p:cBhvr>
                                        <p:cTn id="47" fill="hold"/>
                                        <p:tgtEl>
                                          <p:spTgt spid="411">
                                            <p:txEl>
                                              <p:pRg st="11" end="11"/>
                                            </p:txEl>
                                          </p:spTgt>
                                        </p:tgtEl>
                                        <p:attrNameLst>
                                          <p:attrName>style.visibility</p:attrName>
                                        </p:attrNameLst>
                                      </p:cBhvr>
                                      <p:to>
                                        <p:strVal val="visible"/>
                                      </p:to>
                                    </p:set>
                                  </p:childTnLst>
                                </p:cTn>
                              </p:par>
                            </p:childTnLst>
                          </p:cTn>
                        </p:par>
                        <p:par>
                          <p:cTn id="48" fill="hold">
                            <p:stCondLst>
                              <p:cond delay="0"/>
                            </p:stCondLst>
                            <p:childTnLst>
                              <p:par>
                                <p:cTn id="49" presetClass="exit" nodeType="afterEffect" presetSubtype="2" presetID="2" grpId="3" fill="hold">
                                  <p:stCondLst>
                                    <p:cond delay="0"/>
                                  </p:stCondLst>
                                  <p:iterate type="el" backwards="0">
                                    <p:tmAbs val="0"/>
                                  </p:iterate>
                                  <p:childTnLst>
                                    <p:anim calcmode="lin" valueType="num">
                                      <p:cBhvr>
                                        <p:cTn id="50" dur="1000" fill="hold"/>
                                        <p:tgtEl>
                                          <p:spTgt spid="413"/>
                                        </p:tgtEl>
                                        <p:attrNameLst>
                                          <p:attrName>ppt_x</p:attrName>
                                        </p:attrNameLst>
                                      </p:cBhvr>
                                      <p:tavLst>
                                        <p:tav tm="0">
                                          <p:val>
                                            <p:strVal val="ppt_x"/>
                                          </p:val>
                                        </p:tav>
                                        <p:tav tm="100000">
                                          <p:val>
                                            <p:strVal val="1+ppt_w/2"/>
                                          </p:val>
                                        </p:tav>
                                      </p:tavLst>
                                    </p:anim>
                                    <p:anim calcmode="lin" valueType="num">
                                      <p:cBhvr>
                                        <p:cTn id="51" dur="1000" fill="hold"/>
                                        <p:tgtEl>
                                          <p:spTgt spid="413"/>
                                        </p:tgtEl>
                                        <p:attrNameLst>
                                          <p:attrName>ppt_y</p:attrName>
                                        </p:attrNameLst>
                                      </p:cBhvr>
                                      <p:tavLst>
                                        <p:tav tm="0">
                                          <p:val>
                                            <p:strVal val="ppt_y"/>
                                          </p:val>
                                        </p:tav>
                                        <p:tav tm="100000">
                                          <p:val>
                                            <p:strVal val="ppt_y"/>
                                          </p:val>
                                        </p:tav>
                                      </p:tavLst>
                                    </p:anim>
                                    <p:set>
                                      <p:cBhvr>
                                        <p:cTn id="52" fill="hold">
                                          <p:stCondLst>
                                            <p:cond delay="999"/>
                                          </p:stCondLst>
                                        </p:cTn>
                                        <p:tgtEl>
                                          <p:spTgt spid="413"/>
                                        </p:tgtEl>
                                        <p:attrNameLst>
                                          <p:attrName>style.visibility</p:attrName>
                                        </p:attrNameLst>
                                      </p:cBhvr>
                                      <p:to>
                                        <p:strVal val="hidden"/>
                                      </p:to>
                                    </p:set>
                                  </p:childTnLst>
                                </p:cTn>
                              </p:par>
                            </p:childTnLst>
                          </p:cTn>
                        </p:par>
                        <p:par>
                          <p:cTn id="53" fill="hold">
                            <p:stCondLst>
                              <p:cond delay="1000"/>
                            </p:stCondLst>
                            <p:childTnLst>
                              <p:par>
                                <p:cTn id="54" presetClass="entr" nodeType="afterEffect" presetSubtype="8" presetID="2" grpId="4" fill="hold">
                                  <p:stCondLst>
                                    <p:cond delay="0"/>
                                  </p:stCondLst>
                                  <p:iterate type="el" backwards="0">
                                    <p:tmAbs val="0"/>
                                  </p:iterate>
                                  <p:childTnLst>
                                    <p:set>
                                      <p:cBhvr>
                                        <p:cTn id="55" fill="hold"/>
                                        <p:tgtEl>
                                          <p:spTgt spid="414"/>
                                        </p:tgtEl>
                                        <p:attrNameLst>
                                          <p:attrName>style.visibility</p:attrName>
                                        </p:attrNameLst>
                                      </p:cBhvr>
                                      <p:to>
                                        <p:strVal val="visible"/>
                                      </p:to>
                                    </p:set>
                                    <p:anim calcmode="lin" valueType="num">
                                      <p:cBhvr>
                                        <p:cTn id="56" dur="1000" fill="hold"/>
                                        <p:tgtEl>
                                          <p:spTgt spid="414"/>
                                        </p:tgtEl>
                                        <p:attrNameLst>
                                          <p:attrName>ppt_x</p:attrName>
                                        </p:attrNameLst>
                                      </p:cBhvr>
                                      <p:tavLst>
                                        <p:tav tm="0">
                                          <p:val>
                                            <p:strVal val="0-#ppt_w/2"/>
                                          </p:val>
                                        </p:tav>
                                        <p:tav tm="100000">
                                          <p:val>
                                            <p:strVal val="#ppt_x"/>
                                          </p:val>
                                        </p:tav>
                                      </p:tavLst>
                                    </p:anim>
                                    <p:anim calcmode="lin" valueType="num">
                                      <p:cBhvr>
                                        <p:cTn id="57" dur="1000" fill="hold"/>
                                        <p:tgtEl>
                                          <p:spTgt spid="414"/>
                                        </p:tgtEl>
                                        <p:attrNameLst>
                                          <p:attrName>ppt_y</p:attrName>
                                        </p:attrNameLst>
                                      </p:cBhvr>
                                      <p:tavLst>
                                        <p:tav tm="0">
                                          <p:val>
                                            <p:strVal val="#ppt_y"/>
                                          </p:val>
                                        </p:tav>
                                        <p:tav tm="100000">
                                          <p:val>
                                            <p:strVal val="#ppt_y"/>
                                          </p:val>
                                        </p:tav>
                                      </p:tavLst>
                                    </p:anim>
                                  </p:childTnLst>
                                </p:cTn>
                              </p:par>
                            </p:childTnLst>
                          </p:cTn>
                        </p:par>
                        <p:par>
                          <p:cTn id="58" fill="hold">
                            <p:stCondLst>
                              <p:cond delay="2000"/>
                            </p:stCondLst>
                            <p:childTnLst>
                              <p:par>
                                <p:cTn id="59" presetClass="entr" nodeType="afterEffect" presetSubtype="0" presetID="1" grpId="1" fill="hold">
                                  <p:stCondLst>
                                    <p:cond delay="0"/>
                                  </p:stCondLst>
                                  <p:iterate type="el" backwards="0">
                                    <p:tmAbs val="0"/>
                                  </p:iterate>
                                  <p:childTnLst>
                                    <p:set>
                                      <p:cBhvr>
                                        <p:cTn id="60" fill="hold"/>
                                        <p:tgtEl>
                                          <p:spTgt spid="411">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 fill="hold">
                                  <p:stCondLst>
                                    <p:cond delay="0"/>
                                  </p:stCondLst>
                                  <p:iterate type="el" backwards="0">
                                    <p:tmAbs val="0"/>
                                  </p:iterate>
                                  <p:childTnLst>
                                    <p:set>
                                      <p:cBhvr>
                                        <p:cTn id="64" fill="hold"/>
                                        <p:tgtEl>
                                          <p:spTgt spid="411">
                                            <p:txEl>
                                              <p:pRg st="13" end="13"/>
                                            </p:txEl>
                                          </p:spTgt>
                                        </p:tgtEl>
                                        <p:attrNameLst>
                                          <p:attrName>style.visibility</p:attrName>
                                        </p:attrNameLst>
                                      </p:cBhvr>
                                      <p:to>
                                        <p:strVal val="visible"/>
                                      </p:to>
                                    </p:set>
                                  </p:childTnLst>
                                </p:cTn>
                              </p:par>
                            </p:childTnLst>
                          </p:cTn>
                        </p:par>
                        <p:par>
                          <p:cTn id="65" fill="hold">
                            <p:stCondLst>
                              <p:cond delay="0"/>
                            </p:stCondLst>
                            <p:childTnLst>
                              <p:par>
                                <p:cTn id="66" presetClass="entr" nodeType="afterEffect" presetSubtype="0" presetID="1" grpId="1" fill="hold">
                                  <p:stCondLst>
                                    <p:cond delay="0"/>
                                  </p:stCondLst>
                                  <p:iterate type="el" backwards="0">
                                    <p:tmAbs val="0"/>
                                  </p:iterate>
                                  <p:childTnLst>
                                    <p:set>
                                      <p:cBhvr>
                                        <p:cTn id="67" fill="hold"/>
                                        <p:tgtEl>
                                          <p:spTgt spid="411">
                                            <p:txEl>
                                              <p:pRg st="14" end="14"/>
                                            </p:txEl>
                                          </p:spTgt>
                                        </p:tgtEl>
                                        <p:attrNameLst>
                                          <p:attrName>style.visibility</p:attrName>
                                        </p:attrNameLst>
                                      </p:cBhvr>
                                      <p:to>
                                        <p:strVal val="visible"/>
                                      </p:to>
                                    </p:set>
                                  </p:childTnLst>
                                </p:cTn>
                              </p:par>
                            </p:childTnLst>
                          </p:cTn>
                        </p:par>
                        <p:par>
                          <p:cTn id="68" fill="hold">
                            <p:stCondLst>
                              <p:cond delay="0"/>
                            </p:stCondLst>
                            <p:childTnLst>
                              <p:par>
                                <p:cTn id="69" presetClass="exit" nodeType="afterEffect" presetSubtype="2" presetID="2" grpId="5" fill="hold">
                                  <p:stCondLst>
                                    <p:cond delay="0"/>
                                  </p:stCondLst>
                                  <p:iterate type="el" backwards="0">
                                    <p:tmAbs val="0"/>
                                  </p:iterate>
                                  <p:childTnLst>
                                    <p:anim calcmode="lin" valueType="num">
                                      <p:cBhvr>
                                        <p:cTn id="70" dur="1000" fill="hold"/>
                                        <p:tgtEl>
                                          <p:spTgt spid="414"/>
                                        </p:tgtEl>
                                        <p:attrNameLst>
                                          <p:attrName>ppt_x</p:attrName>
                                        </p:attrNameLst>
                                      </p:cBhvr>
                                      <p:tavLst>
                                        <p:tav tm="0">
                                          <p:val>
                                            <p:strVal val="ppt_x"/>
                                          </p:val>
                                        </p:tav>
                                        <p:tav tm="100000">
                                          <p:val>
                                            <p:strVal val="1+ppt_w/2"/>
                                          </p:val>
                                        </p:tav>
                                      </p:tavLst>
                                    </p:anim>
                                    <p:anim calcmode="lin" valueType="num">
                                      <p:cBhvr>
                                        <p:cTn id="71" dur="1000" fill="hold"/>
                                        <p:tgtEl>
                                          <p:spTgt spid="414"/>
                                        </p:tgtEl>
                                        <p:attrNameLst>
                                          <p:attrName>ppt_y</p:attrName>
                                        </p:attrNameLst>
                                      </p:cBhvr>
                                      <p:tavLst>
                                        <p:tav tm="0">
                                          <p:val>
                                            <p:strVal val="ppt_y"/>
                                          </p:val>
                                        </p:tav>
                                        <p:tav tm="100000">
                                          <p:val>
                                            <p:strVal val="ppt_y"/>
                                          </p:val>
                                        </p:tav>
                                      </p:tavLst>
                                    </p:anim>
                                    <p:set>
                                      <p:cBhvr>
                                        <p:cTn id="72" fill="hold">
                                          <p:stCondLst>
                                            <p:cond delay="999"/>
                                          </p:stCondLst>
                                        </p:cTn>
                                        <p:tgtEl>
                                          <p:spTgt spid="414"/>
                                        </p:tgtEl>
                                        <p:attrNameLst>
                                          <p:attrName>style.visibility</p:attrName>
                                        </p:attrNameLst>
                                      </p:cBhvr>
                                      <p:to>
                                        <p:strVal val="hidden"/>
                                      </p:to>
                                    </p:set>
                                  </p:childTnLst>
                                </p:cTn>
                              </p:par>
                            </p:childTnLst>
                          </p:cTn>
                        </p:par>
                        <p:par>
                          <p:cTn id="73" fill="hold">
                            <p:stCondLst>
                              <p:cond delay="1000"/>
                            </p:stCondLst>
                            <p:childTnLst>
                              <p:par>
                                <p:cTn id="74" presetClass="entr" nodeType="afterEffect" presetSubtype="8" presetID="2" grpId="6" fill="hold">
                                  <p:stCondLst>
                                    <p:cond delay="0"/>
                                  </p:stCondLst>
                                  <p:iterate type="el" backwards="0">
                                    <p:tmAbs val="0"/>
                                  </p:iterate>
                                  <p:childTnLst>
                                    <p:set>
                                      <p:cBhvr>
                                        <p:cTn id="75" fill="hold"/>
                                        <p:tgtEl>
                                          <p:spTgt spid="415"/>
                                        </p:tgtEl>
                                        <p:attrNameLst>
                                          <p:attrName>style.visibility</p:attrName>
                                        </p:attrNameLst>
                                      </p:cBhvr>
                                      <p:to>
                                        <p:strVal val="visible"/>
                                      </p:to>
                                    </p:set>
                                    <p:anim calcmode="lin" valueType="num">
                                      <p:cBhvr>
                                        <p:cTn id="76" dur="1000" fill="hold"/>
                                        <p:tgtEl>
                                          <p:spTgt spid="415"/>
                                        </p:tgtEl>
                                        <p:attrNameLst>
                                          <p:attrName>ppt_x</p:attrName>
                                        </p:attrNameLst>
                                      </p:cBhvr>
                                      <p:tavLst>
                                        <p:tav tm="0">
                                          <p:val>
                                            <p:strVal val="0-#ppt_w/2"/>
                                          </p:val>
                                        </p:tav>
                                        <p:tav tm="100000">
                                          <p:val>
                                            <p:strVal val="#ppt_x"/>
                                          </p:val>
                                        </p:tav>
                                      </p:tavLst>
                                    </p:anim>
                                    <p:anim calcmode="lin" valueType="num">
                                      <p:cBhvr>
                                        <p:cTn id="77" dur="1000" fill="hold"/>
                                        <p:tgtEl>
                                          <p:spTgt spid="415"/>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0" presetID="1" grpId="1" fill="hold">
                                  <p:stCondLst>
                                    <p:cond delay="0"/>
                                  </p:stCondLst>
                                  <p:iterate type="el" backwards="0">
                                    <p:tmAbs val="0"/>
                                  </p:iterate>
                                  <p:childTnLst>
                                    <p:set>
                                      <p:cBhvr>
                                        <p:cTn id="81" fill="hold"/>
                                        <p:tgtEl>
                                          <p:spTgt spid="411">
                                            <p:txEl>
                                              <p:pRg st="15" end="15"/>
                                            </p:txEl>
                                          </p:spTgt>
                                        </p:tgtEl>
                                        <p:attrNameLst>
                                          <p:attrName>style.visibility</p:attrName>
                                        </p:attrNameLst>
                                      </p:cBhvr>
                                      <p:to>
                                        <p:strVal val="visible"/>
                                      </p:to>
                                    </p:set>
                                  </p:childTnLst>
                                </p:cTn>
                              </p:par>
                            </p:childTnLst>
                          </p:cTn>
                        </p:par>
                        <p:par>
                          <p:cTn id="82" fill="hold">
                            <p:stCondLst>
                              <p:cond delay="0"/>
                            </p:stCondLst>
                            <p:childTnLst>
                              <p:par>
                                <p:cTn id="83" presetClass="entr" nodeType="afterEffect" presetSubtype="0" presetID="1" grpId="1" fill="hold">
                                  <p:stCondLst>
                                    <p:cond delay="0"/>
                                  </p:stCondLst>
                                  <p:iterate type="el" backwards="0">
                                    <p:tmAbs val="0"/>
                                  </p:iterate>
                                  <p:childTnLst>
                                    <p:set>
                                      <p:cBhvr>
                                        <p:cTn id="84" fill="hold"/>
                                        <p:tgtEl>
                                          <p:spTgt spid="411">
                                            <p:txEl>
                                              <p:pRg st="16" end="16"/>
                                            </p:txEl>
                                          </p:spTgt>
                                        </p:tgtEl>
                                        <p:attrNameLst>
                                          <p:attrName>style.visibility</p:attrName>
                                        </p:attrNameLst>
                                      </p:cBhvr>
                                      <p:to>
                                        <p:strVal val="visible"/>
                                      </p:to>
                                    </p:set>
                                  </p:childTnLst>
                                </p:cTn>
                              </p:par>
                            </p:childTnLst>
                          </p:cTn>
                        </p:par>
                        <p:par>
                          <p:cTn id="85" fill="hold">
                            <p:stCondLst>
                              <p:cond delay="0"/>
                            </p:stCondLst>
                            <p:childTnLst>
                              <p:par>
                                <p:cTn id="86" presetClass="exit" nodeType="afterEffect" presetSubtype="2" presetID="2" grpId="7" fill="hold">
                                  <p:stCondLst>
                                    <p:cond delay="0"/>
                                  </p:stCondLst>
                                  <p:iterate type="el" backwards="0">
                                    <p:tmAbs val="0"/>
                                  </p:iterate>
                                  <p:childTnLst>
                                    <p:anim calcmode="lin" valueType="num">
                                      <p:cBhvr>
                                        <p:cTn id="87" dur="1000" fill="hold"/>
                                        <p:tgtEl>
                                          <p:spTgt spid="415"/>
                                        </p:tgtEl>
                                        <p:attrNameLst>
                                          <p:attrName>ppt_x</p:attrName>
                                        </p:attrNameLst>
                                      </p:cBhvr>
                                      <p:tavLst>
                                        <p:tav tm="0">
                                          <p:val>
                                            <p:strVal val="ppt_x"/>
                                          </p:val>
                                        </p:tav>
                                        <p:tav tm="100000">
                                          <p:val>
                                            <p:strVal val="1+ppt_w/2"/>
                                          </p:val>
                                        </p:tav>
                                      </p:tavLst>
                                    </p:anim>
                                    <p:anim calcmode="lin" valueType="num">
                                      <p:cBhvr>
                                        <p:cTn id="88" dur="1000" fill="hold"/>
                                        <p:tgtEl>
                                          <p:spTgt spid="415"/>
                                        </p:tgtEl>
                                        <p:attrNameLst>
                                          <p:attrName>ppt_y</p:attrName>
                                        </p:attrNameLst>
                                      </p:cBhvr>
                                      <p:tavLst>
                                        <p:tav tm="0">
                                          <p:val>
                                            <p:strVal val="ppt_y"/>
                                          </p:val>
                                        </p:tav>
                                        <p:tav tm="100000">
                                          <p:val>
                                            <p:strVal val="ppt_y"/>
                                          </p:val>
                                        </p:tav>
                                      </p:tavLst>
                                    </p:anim>
                                    <p:set>
                                      <p:cBhvr>
                                        <p:cTn id="89" fill="hold">
                                          <p:stCondLst>
                                            <p:cond delay="999"/>
                                          </p:stCondLst>
                                        </p:cTn>
                                        <p:tgtEl>
                                          <p:spTgt spid="415"/>
                                        </p:tgtEl>
                                        <p:attrNameLst>
                                          <p:attrName>style.visibility</p:attrName>
                                        </p:attrNameLst>
                                      </p:cBhvr>
                                      <p:to>
                                        <p:strVal val="hidden"/>
                                      </p:to>
                                    </p:set>
                                  </p:childTnLst>
                                </p:cTn>
                              </p:par>
                            </p:childTnLst>
                          </p:cTn>
                        </p:par>
                        <p:par>
                          <p:cTn id="90" fill="hold">
                            <p:stCondLst>
                              <p:cond delay="1000"/>
                            </p:stCondLst>
                            <p:childTnLst>
                              <p:par>
                                <p:cTn id="91" presetClass="entr" nodeType="afterEffect" presetSubtype="8" presetID="2" grpId="8" fill="hold">
                                  <p:stCondLst>
                                    <p:cond delay="0"/>
                                  </p:stCondLst>
                                  <p:iterate type="el" backwards="0">
                                    <p:tmAbs val="0"/>
                                  </p:iterate>
                                  <p:childTnLst>
                                    <p:set>
                                      <p:cBhvr>
                                        <p:cTn id="92" fill="hold"/>
                                        <p:tgtEl>
                                          <p:spTgt spid="416"/>
                                        </p:tgtEl>
                                        <p:attrNameLst>
                                          <p:attrName>style.visibility</p:attrName>
                                        </p:attrNameLst>
                                      </p:cBhvr>
                                      <p:to>
                                        <p:strVal val="visible"/>
                                      </p:to>
                                    </p:set>
                                    <p:anim calcmode="lin" valueType="num">
                                      <p:cBhvr>
                                        <p:cTn id="93" dur="1000" fill="hold"/>
                                        <p:tgtEl>
                                          <p:spTgt spid="416"/>
                                        </p:tgtEl>
                                        <p:attrNameLst>
                                          <p:attrName>ppt_x</p:attrName>
                                        </p:attrNameLst>
                                      </p:cBhvr>
                                      <p:tavLst>
                                        <p:tav tm="0">
                                          <p:val>
                                            <p:strVal val="0-#ppt_w/2"/>
                                          </p:val>
                                        </p:tav>
                                        <p:tav tm="100000">
                                          <p:val>
                                            <p:strVal val="#ppt_x"/>
                                          </p:val>
                                        </p:tav>
                                      </p:tavLst>
                                    </p:anim>
                                    <p:anim calcmode="lin" valueType="num">
                                      <p:cBhvr>
                                        <p:cTn id="94" dur="1000" fill="hold"/>
                                        <p:tgtEl>
                                          <p:spTgt spid="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6" grpId="8"/>
      <p:bldP build="whole" bldLvl="1" animBg="1" rev="0" advAuto="0" spid="415" grpId="6"/>
      <p:bldP build="whole" bldLvl="1" animBg="1" rev="0" advAuto="0" spid="415" grpId="7"/>
      <p:bldP build="whole" bldLvl="1" animBg="1" rev="0" advAuto="0" spid="413" grpId="2"/>
      <p:bldP build="whole" bldLvl="1" animBg="1" rev="0" advAuto="0" spid="413" grpId="3"/>
      <p:bldP build="whole" bldLvl="1" animBg="1" rev="0" advAuto="0" spid="414" grpId="4"/>
      <p:bldP build="whole" bldLvl="1" animBg="1" rev="0" advAuto="0" spid="414" grpId="5"/>
      <p:bldP build="p" bldLvl="5" animBg="1" rev="0" advAuto="0" spid="411"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419" name="Title 3"/>
          <p:cNvSpPr txBox="1"/>
          <p:nvPr>
            <p:ph type="title"/>
          </p:nvPr>
        </p:nvSpPr>
        <p:spPr>
          <a:xfrm>
            <a:off x="609600" y="253294"/>
            <a:ext cx="10972800" cy="419032"/>
          </a:xfrm>
          <a:prstGeom prst="rect">
            <a:avLst/>
          </a:prstGeom>
        </p:spPr>
        <p:txBody>
          <a:bodyPr/>
          <a:lstStyle>
            <a:lvl1pPr defTabSz="338327">
              <a:defRPr sz="2294"/>
            </a:lvl1pPr>
          </a:lstStyle>
          <a:p>
            <a:pPr/>
            <a:r>
              <a:t>Clone setup tasks</a:t>
            </a:r>
          </a:p>
        </p:txBody>
      </p:sp>
      <p:sp>
        <p:nvSpPr>
          <p:cNvPr id="420"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(linked clones)</a:t>
            </a:r>
          </a:p>
        </p:txBody>
      </p:sp>
      <p:sp>
        <p:nvSpPr>
          <p:cNvPr id="421"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329184">
              <a:spcBef>
                <a:spcPts val="100"/>
              </a:spcBef>
              <a:buSzTx/>
              <a:buNone/>
              <a:defRPr sz="1152">
                <a:solidFill>
                  <a:srgbClr val="FFFFFF"/>
                </a:solidFill>
              </a:defRPr>
            </a:pPr>
            <a:r>
              <a:t>With them all fired back up, let’s run a quick test to make sure that we can ping the various machines/interfaces.</a:t>
            </a:r>
          </a:p>
          <a:p>
            <a:pPr marL="0" indent="0" defTabSz="329184">
              <a:spcBef>
                <a:spcPts val="100"/>
              </a:spcBef>
              <a:buSzTx/>
              <a:buNone/>
              <a:defRPr sz="1152">
                <a:solidFill>
                  <a:srgbClr val="FFFFFF"/>
                </a:solidFill>
              </a:defRPr>
            </a:pPr>
          </a:p>
          <a:p>
            <a:pPr marL="0" indent="0" defTabSz="329184">
              <a:spcBef>
                <a:spcPts val="100"/>
              </a:spcBef>
              <a:buSzTx/>
              <a:buNone/>
              <a:defRPr sz="1152">
                <a:solidFill>
                  <a:srgbClr val="FFFFFF"/>
                </a:solidFill>
              </a:defRPr>
            </a:pPr>
            <a:r>
              <a:t>Here we can see we have connectivity from head-node to compute-node-3 on all interfaces, our /etc/hosts entries are working, and our rxe interface started automatically.  We can do the same on compute-node-1 and 2.</a:t>
            </a:r>
          </a:p>
          <a:p>
            <a:pPr marL="0" indent="0" defTabSz="329184">
              <a:spcBef>
                <a:spcPts val="100"/>
              </a:spcBef>
              <a:buSzTx/>
              <a:buNone/>
              <a:defRPr sz="1152">
                <a:solidFill>
                  <a:srgbClr val="FFFFFF"/>
                </a:solidFill>
              </a:defRPr>
            </a:pPr>
          </a:p>
          <a:p>
            <a:pPr marL="0" indent="0" defTabSz="329184">
              <a:spcBef>
                <a:spcPts val="100"/>
              </a:spcBef>
              <a:buSzTx/>
              <a:buNone/>
              <a:defRPr sz="1152">
                <a:solidFill>
                  <a:srgbClr val="FFFFFF"/>
                </a:solidFill>
              </a:defRPr>
            </a:pPr>
            <a:r>
              <a:t>We can even try our first RDMA related operation.  Start qperf on compute-node-3 (no options, which is server mode), and on compute-node-2 run a couple tests.  As you can see, we will need to use -cm1 on pretty much all tests with qperf under this setup, and the performance will not be stellar, but it is working.</a:t>
            </a:r>
          </a:p>
          <a:p>
            <a:pPr marL="0" indent="0" defTabSz="329184">
              <a:spcBef>
                <a:spcPts val="100"/>
              </a:spcBef>
              <a:buSzTx/>
              <a:buNone/>
              <a:defRPr sz="1152">
                <a:solidFill>
                  <a:srgbClr val="FFFFFF"/>
                </a:solidFill>
              </a:defRPr>
            </a:pPr>
          </a:p>
          <a:p>
            <a:pPr marL="0" indent="0" defTabSz="329184">
              <a:spcBef>
                <a:spcPts val="100"/>
              </a:spcBef>
              <a:buSzTx/>
              <a:buNone/>
              <a:defRPr sz="1152">
                <a:solidFill>
                  <a:srgbClr val="FFFFFF"/>
                </a:solidFill>
              </a:defRPr>
            </a:pPr>
            <a:r>
              <a:t>At this point, we are ready for tomorrow :-)</a:t>
            </a:r>
          </a:p>
        </p:txBody>
      </p:sp>
      <p:sp>
        <p:nvSpPr>
          <p:cNvPr id="422" name="Slide Number Placeholder 6"/>
          <p:cNvSpPr txBox="1"/>
          <p:nvPr>
            <p:ph type="sldNum" sz="quarter" idx="2"/>
          </p:nvPr>
        </p:nvSpPr>
        <p:spPr>
          <a:xfrm>
            <a:off x="5964009" y="6449293"/>
            <a:ext cx="26398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3" name="Screenshot 2019-02-22 22.52.45.png" descr="Screenshot 2019-02-22 22.52.45.png"/>
          <p:cNvPicPr>
            <a:picLocks noChangeAspect="1"/>
          </p:cNvPicPr>
          <p:nvPr/>
        </p:nvPicPr>
        <p:blipFill>
          <a:blip r:embed="rId2">
            <a:extLst/>
          </a:blip>
          <a:stretch>
            <a:fillRect/>
          </a:stretch>
        </p:blipFill>
        <p:spPr>
          <a:xfrm>
            <a:off x="5042646" y="1339147"/>
            <a:ext cx="5148135" cy="4738371"/>
          </a:xfrm>
          <a:prstGeom prst="rect">
            <a:avLst/>
          </a:prstGeom>
          <a:ln w="12700">
            <a:miter lim="400000"/>
          </a:ln>
        </p:spPr>
      </p:pic>
      <p:pic>
        <p:nvPicPr>
          <p:cNvPr id="424" name="Screenshot 2019-02-22 23.03.03.png" descr="Screenshot 2019-02-22 23.03.03.png"/>
          <p:cNvPicPr>
            <a:picLocks noChangeAspect="1"/>
          </p:cNvPicPr>
          <p:nvPr/>
        </p:nvPicPr>
        <p:blipFill>
          <a:blip r:embed="rId3">
            <a:extLst/>
          </a:blip>
          <a:stretch>
            <a:fillRect/>
          </a:stretch>
        </p:blipFill>
        <p:spPr>
          <a:xfrm>
            <a:off x="4693860" y="1339147"/>
            <a:ext cx="5845707" cy="473837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42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2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21">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421">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8" presetID="2" grpId="2" fill="hold">
                                  <p:stCondLst>
                                    <p:cond delay="0"/>
                                  </p:stCondLst>
                                  <p:iterate type="el" backwards="0">
                                    <p:tmAbs val="0"/>
                                  </p:iterate>
                                  <p:childTnLst>
                                    <p:set>
                                      <p:cBhvr>
                                        <p:cTn id="17" fill="hold"/>
                                        <p:tgtEl>
                                          <p:spTgt spid="423"/>
                                        </p:tgtEl>
                                        <p:attrNameLst>
                                          <p:attrName>style.visibility</p:attrName>
                                        </p:attrNameLst>
                                      </p:cBhvr>
                                      <p:to>
                                        <p:strVal val="visible"/>
                                      </p:to>
                                    </p:set>
                                    <p:anim calcmode="lin" valueType="num">
                                      <p:cBhvr>
                                        <p:cTn id="18" dur="1000" fill="hold"/>
                                        <p:tgtEl>
                                          <p:spTgt spid="423"/>
                                        </p:tgtEl>
                                        <p:attrNameLst>
                                          <p:attrName>ppt_x</p:attrName>
                                        </p:attrNameLst>
                                      </p:cBhvr>
                                      <p:tavLst>
                                        <p:tav tm="0">
                                          <p:val>
                                            <p:strVal val="0-#ppt_w/2"/>
                                          </p:val>
                                        </p:tav>
                                        <p:tav tm="100000">
                                          <p:val>
                                            <p:strVal val="#ppt_x"/>
                                          </p:val>
                                        </p:tav>
                                      </p:tavLst>
                                    </p:anim>
                                    <p:anim calcmode="lin" valueType="num">
                                      <p:cBhvr>
                                        <p:cTn id="19"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421">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421">
                                            <p:txEl>
                                              <p:pRg st="4" end="4"/>
                                            </p:txEl>
                                          </p:spTgt>
                                        </p:tgtEl>
                                        <p:attrNameLst>
                                          <p:attrName>style.visibility</p:attrName>
                                        </p:attrNameLst>
                                      </p:cBhvr>
                                      <p:to>
                                        <p:strVal val="visible"/>
                                      </p:to>
                                    </p:set>
                                  </p:childTnLst>
                                </p:cTn>
                              </p:par>
                            </p:childTnLst>
                          </p:cTn>
                        </p:par>
                        <p:par>
                          <p:cTn id="27" fill="hold">
                            <p:stCondLst>
                              <p:cond delay="0"/>
                            </p:stCondLst>
                            <p:childTnLst>
                              <p:par>
                                <p:cTn id="28" presetClass="exit" nodeType="afterEffect" presetSubtype="2" presetID="2" grpId="3" fill="hold">
                                  <p:stCondLst>
                                    <p:cond delay="0"/>
                                  </p:stCondLst>
                                  <p:iterate type="el" backwards="0">
                                    <p:tmAbs val="0"/>
                                  </p:iterate>
                                  <p:childTnLst>
                                    <p:anim calcmode="lin" valueType="num">
                                      <p:cBhvr>
                                        <p:cTn id="29" dur="1000" fill="hold"/>
                                        <p:tgtEl>
                                          <p:spTgt spid="423"/>
                                        </p:tgtEl>
                                        <p:attrNameLst>
                                          <p:attrName>ppt_x</p:attrName>
                                        </p:attrNameLst>
                                      </p:cBhvr>
                                      <p:tavLst>
                                        <p:tav tm="0">
                                          <p:val>
                                            <p:strVal val="ppt_x"/>
                                          </p:val>
                                        </p:tav>
                                        <p:tav tm="100000">
                                          <p:val>
                                            <p:strVal val="1+ppt_w/2"/>
                                          </p:val>
                                        </p:tav>
                                      </p:tavLst>
                                    </p:anim>
                                    <p:anim calcmode="lin" valueType="num">
                                      <p:cBhvr>
                                        <p:cTn id="30" dur="1000" fill="hold"/>
                                        <p:tgtEl>
                                          <p:spTgt spid="423"/>
                                        </p:tgtEl>
                                        <p:attrNameLst>
                                          <p:attrName>ppt_y</p:attrName>
                                        </p:attrNameLst>
                                      </p:cBhvr>
                                      <p:tavLst>
                                        <p:tav tm="0">
                                          <p:val>
                                            <p:strVal val="ppt_y"/>
                                          </p:val>
                                        </p:tav>
                                        <p:tav tm="100000">
                                          <p:val>
                                            <p:strVal val="ppt_y"/>
                                          </p:val>
                                        </p:tav>
                                      </p:tavLst>
                                    </p:anim>
                                    <p:set>
                                      <p:cBhvr>
                                        <p:cTn id="31" fill="hold">
                                          <p:stCondLst>
                                            <p:cond delay="999"/>
                                          </p:stCondLst>
                                        </p:cTn>
                                        <p:tgtEl>
                                          <p:spTgt spid="423"/>
                                        </p:tgtEl>
                                        <p:attrNameLst>
                                          <p:attrName>style.visibility</p:attrName>
                                        </p:attrNameLst>
                                      </p:cBhvr>
                                      <p:to>
                                        <p:strVal val="hidden"/>
                                      </p:to>
                                    </p:set>
                                  </p:childTnLst>
                                </p:cTn>
                              </p:par>
                            </p:childTnLst>
                          </p:cTn>
                        </p:par>
                        <p:par>
                          <p:cTn id="32" fill="hold">
                            <p:stCondLst>
                              <p:cond delay="1000"/>
                            </p:stCondLst>
                            <p:childTnLst>
                              <p:par>
                                <p:cTn id="33" presetClass="entr" nodeType="afterEffect" presetSubtype="8" presetID="2" grpId="4" fill="hold">
                                  <p:stCondLst>
                                    <p:cond delay="0"/>
                                  </p:stCondLst>
                                  <p:iterate type="el" backwards="0">
                                    <p:tmAbs val="0"/>
                                  </p:iterate>
                                  <p:childTnLst>
                                    <p:set>
                                      <p:cBhvr>
                                        <p:cTn id="34" fill="hold"/>
                                        <p:tgtEl>
                                          <p:spTgt spid="424"/>
                                        </p:tgtEl>
                                        <p:attrNameLst>
                                          <p:attrName>style.visibility</p:attrName>
                                        </p:attrNameLst>
                                      </p:cBhvr>
                                      <p:to>
                                        <p:strVal val="visible"/>
                                      </p:to>
                                    </p:set>
                                    <p:anim calcmode="lin" valueType="num">
                                      <p:cBhvr>
                                        <p:cTn id="35" dur="1000" fill="hold"/>
                                        <p:tgtEl>
                                          <p:spTgt spid="424"/>
                                        </p:tgtEl>
                                        <p:attrNameLst>
                                          <p:attrName>ppt_x</p:attrName>
                                        </p:attrNameLst>
                                      </p:cBhvr>
                                      <p:tavLst>
                                        <p:tav tm="0">
                                          <p:val>
                                            <p:strVal val="0-#ppt_w/2"/>
                                          </p:val>
                                        </p:tav>
                                        <p:tav tm="100000">
                                          <p:val>
                                            <p:strVal val="#ppt_x"/>
                                          </p:val>
                                        </p:tav>
                                      </p:tavLst>
                                    </p:anim>
                                    <p:anim calcmode="lin" valueType="num">
                                      <p:cBhvr>
                                        <p:cTn id="36" dur="1000" fill="hold"/>
                                        <p:tgtEl>
                                          <p:spTgt spid="42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Class="entr" nodeType="afterEffect" presetSubtype="0" presetID="1" grpId="1" fill="hold">
                                  <p:stCondLst>
                                    <p:cond delay="0"/>
                                  </p:stCondLst>
                                  <p:iterate type="el" backwards="0">
                                    <p:tmAbs val="0"/>
                                  </p:iterate>
                                  <p:childTnLst>
                                    <p:set>
                                      <p:cBhvr>
                                        <p:cTn id="39" fill="hold"/>
                                        <p:tgtEl>
                                          <p:spTgt spid="421">
                                            <p:txEl>
                                              <p:pRg st="5" end="5"/>
                                            </p:txEl>
                                          </p:spTgt>
                                        </p:tgtEl>
                                        <p:attrNameLst>
                                          <p:attrName>style.visibility</p:attrName>
                                        </p:attrNameLst>
                                      </p:cBhvr>
                                      <p:to>
                                        <p:strVal val="visible"/>
                                      </p:to>
                                    </p:set>
                                  </p:childTnLst>
                                </p:cTn>
                              </p:par>
                            </p:childTnLst>
                          </p:cTn>
                        </p:par>
                        <p:par>
                          <p:cTn id="40" fill="hold">
                            <p:stCondLst>
                              <p:cond delay="2000"/>
                            </p:stCondLst>
                            <p:childTnLst>
                              <p:par>
                                <p:cTn id="41" presetClass="entr" nodeType="afterEffect" presetSubtype="0" presetID="1" grpId="1" fill="hold">
                                  <p:stCondLst>
                                    <p:cond delay="0"/>
                                  </p:stCondLst>
                                  <p:iterate type="el" backwards="0">
                                    <p:tmAbs val="0"/>
                                  </p:iterate>
                                  <p:childTnLst>
                                    <p:set>
                                      <p:cBhvr>
                                        <p:cTn id="42" fill="hold"/>
                                        <p:tgtEl>
                                          <p:spTgt spid="42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21" grpId="1"/>
      <p:bldP build="whole" bldLvl="1" animBg="1" rev="0" advAuto="0" spid="424" grpId="4"/>
      <p:bldP build="whole" bldLvl="1" animBg="1" rev="0" advAuto="0" spid="423" grpId="2"/>
      <p:bldP build="whole" bldLvl="1" animBg="1" rev="0" advAuto="0" spid="423" grpId="3"/>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Title 3"/>
          <p:cNvSpPr txBox="1"/>
          <p:nvPr>
            <p:ph type="ctrTitle"/>
          </p:nvPr>
        </p:nvSpPr>
        <p:spPr>
          <a:xfrm>
            <a:off x="1524000" y="3328547"/>
            <a:ext cx="9144000" cy="774422"/>
          </a:xfrm>
          <a:prstGeom prst="rect">
            <a:avLst/>
          </a:prstGeom>
        </p:spPr>
        <p:txBody>
          <a:bodyPr/>
          <a:lstStyle/>
          <a:p>
            <a:pPr/>
            <a:r>
              <a:t>Until Tomorrow</a:t>
            </a:r>
          </a:p>
        </p:txBody>
      </p:sp>
      <p:sp>
        <p:nvSpPr>
          <p:cNvPr id="427" name="Subtitle 4"/>
          <p:cNvSpPr txBox="1"/>
          <p:nvPr>
            <p:ph type="subTitle" sz="quarter" idx="1"/>
          </p:nvPr>
        </p:nvSpPr>
        <p:spPr>
          <a:xfrm>
            <a:off x="1524000" y="4367541"/>
            <a:ext cx="9144000" cy="554938"/>
          </a:xfrm>
          <a:prstGeom prst="rect">
            <a:avLst/>
          </a:prstGeom>
        </p:spPr>
        <p:txBody>
          <a:bodyPr/>
          <a:lstStyle/>
          <a:p>
            <a:pPr/>
            <a:r>
              <a:t>Doug Ledford</a:t>
            </a:r>
          </a:p>
        </p:txBody>
      </p:sp>
      <p:pic>
        <p:nvPicPr>
          <p:cNvPr id="428" name="Logo_RH_RGB_Reverse.png" descr="Logo_RH_RGB_Reverse.png"/>
          <p:cNvPicPr>
            <a:picLocks noChangeAspect="1"/>
          </p:cNvPicPr>
          <p:nvPr/>
        </p:nvPicPr>
        <p:blipFill>
          <a:blip r:embed="rId2">
            <a:extLst/>
          </a:blip>
          <a:stretch>
            <a:fillRect/>
          </a:stretch>
        </p:blipFill>
        <p:spPr>
          <a:xfrm>
            <a:off x="4672320" y="5363548"/>
            <a:ext cx="2847360" cy="91457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85" name="Title 3"/>
          <p:cNvSpPr txBox="1"/>
          <p:nvPr>
            <p:ph type="title"/>
          </p:nvPr>
        </p:nvSpPr>
        <p:spPr>
          <a:xfrm>
            <a:off x="609600" y="253294"/>
            <a:ext cx="10972800" cy="419032"/>
          </a:xfrm>
          <a:prstGeom prst="rect">
            <a:avLst/>
          </a:prstGeom>
        </p:spPr>
        <p:txBody>
          <a:bodyPr/>
          <a:lstStyle>
            <a:lvl1pPr defTabSz="338327">
              <a:defRPr sz="2294"/>
            </a:lvl1pPr>
          </a:lstStyle>
          <a:p>
            <a:pPr/>
            <a:r>
              <a:t>Virtualization environments</a:t>
            </a:r>
          </a:p>
        </p:txBody>
      </p:sp>
      <p:sp>
        <p:nvSpPr>
          <p:cNvPr id="186" name="Content Placeholder 4"/>
          <p:cNvSpPr txBox="1"/>
          <p:nvPr>
            <p:ph type="body" idx="1"/>
          </p:nvPr>
        </p:nvSpPr>
        <p:spPr>
          <a:xfrm>
            <a:off x="3230328" y="1312638"/>
            <a:ext cx="8352071" cy="4813527"/>
          </a:xfrm>
          <a:prstGeom prst="rect">
            <a:avLst/>
          </a:prstGeom>
        </p:spPr>
        <p:txBody>
          <a:bodyPr/>
          <a:lstStyle/>
          <a:p>
            <a:pPr/>
          </a:p>
          <a:p>
            <a:pPr/>
            <a:r>
              <a:t>Oracle VirtualBox - available on all platforms</a:t>
            </a:r>
          </a:p>
          <a:p>
            <a:pPr lvl="1" marL="395288" indent="-171450">
              <a:spcBef>
                <a:spcPts val="300"/>
              </a:spcBef>
              <a:buClr>
                <a:srgbClr val="399ACA"/>
              </a:buClr>
              <a:buFont typeface="Arial"/>
              <a:defRPr b="0" sz="1600"/>
            </a:pPr>
            <a:r>
              <a:rPr u="sng">
                <a:solidFill>
                  <a:srgbClr val="0000FF"/>
                </a:solidFill>
                <a:uFill>
                  <a:solidFill>
                    <a:srgbClr val="0000FF"/>
                  </a:solidFill>
                </a:uFill>
                <a:hlinkClick r:id="rId2" invalidUrl="" action="" tgtFrame="" tooltip="" history="1" highlightClick="0" endSnd="0"/>
              </a:rPr>
              <a:t>https://www.virtualbox.org/wiki/Downloads</a:t>
            </a:r>
          </a:p>
          <a:p>
            <a:pPr lvl="1" marL="395288" indent="-171450">
              <a:spcBef>
                <a:spcPts val="300"/>
              </a:spcBef>
              <a:buClr>
                <a:srgbClr val="399ACA"/>
              </a:buClr>
              <a:buFont typeface="Arial"/>
              <a:defRPr b="0" sz="1600"/>
            </a:pPr>
            <a:r>
              <a:t>In order to use USB devices freely on these clients, you need to download the Oracle VM VirtualBox Extension Pack available from the same download page, which we will install a little later</a:t>
            </a:r>
          </a:p>
          <a:p>
            <a:pPr lvl="1" marL="395288" indent="-171450">
              <a:spcBef>
                <a:spcPts val="300"/>
              </a:spcBef>
              <a:buClr>
                <a:srgbClr val="399ACA"/>
              </a:buClr>
              <a:buFont typeface="Arial"/>
              <a:defRPr b="0" sz="1600"/>
            </a:pPr>
            <a:r>
              <a:t>This is the only supported option for Windows or Mac computers.  However, if you feel comfortable translating the setup instructions from VirtualBox to your preferred virtualization environment, then by all means feel free to join us anyway</a:t>
            </a:r>
          </a:p>
          <a:p>
            <a:pPr/>
            <a:r>
              <a:t>Linux Virtual Machine Manager - ubiquitous on linux and usually slightly better integrated into the linux host distro than VirtualBox is, so we support this as well (it is not screen shotted the way VirtualBox is, but I will gladly answer people’s questions)</a:t>
            </a:r>
          </a:p>
          <a:p>
            <a:pPr/>
            <a:r>
              <a:t>Gnome Boxes is *NOT* supported.  It assumes too simplistic of an environment and does not allow the user to customize it sufficiently for our needs</a:t>
            </a:r>
          </a:p>
        </p:txBody>
      </p:sp>
      <p:sp>
        <p:nvSpPr>
          <p:cNvPr id="187" name="Content Placeholder 5"/>
          <p:cNvSpPr txBox="1"/>
          <p:nvPr/>
        </p:nvSpPr>
        <p:spPr>
          <a:xfrm>
            <a:off x="609600" y="672326"/>
            <a:ext cx="10972800" cy="394740"/>
          </a:xfrm>
          <a:prstGeom prst="rect">
            <a:avLst/>
          </a:prstGeom>
          <a:ln w="12700">
            <a:miter lim="400000"/>
          </a:ln>
        </p:spPr>
        <p:txBody>
          <a:bodyPr lIns="45719" rIns="45719">
            <a:normAutofit fontScale="100000" lnSpcReduction="0"/>
          </a:bodyPr>
          <a:lstStyle/>
          <a:p>
            <a:pPr algn="ctr">
              <a:defRPr b="1">
                <a:solidFill>
                  <a:srgbClr val="FFFFFF"/>
                </a:solidFill>
                <a:latin typeface="Arial Narrow"/>
                <a:ea typeface="Arial Narrow"/>
                <a:cs typeface="Arial Narrow"/>
                <a:sym typeface="Arial Narrow"/>
              </a:defRPr>
            </a:pPr>
          </a:p>
        </p:txBody>
      </p:sp>
      <p:sp>
        <p:nvSpPr>
          <p:cNvPr id="188"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lstStyle>
            <a:lvl1pPr marL="0" indent="0">
              <a:lnSpc>
                <a:spcPts val="1500"/>
              </a:lnSpc>
              <a:spcBef>
                <a:spcPts val="200"/>
              </a:spcBef>
              <a:buSzTx/>
              <a:buNone/>
              <a:defRPr sz="1100">
                <a:solidFill>
                  <a:srgbClr val="FFFFFF"/>
                </a:solidFill>
              </a:defRPr>
            </a:lvl1pPr>
          </a:lstStyle>
          <a:p>
            <a:pPr/>
            <a:r>
              <a:t>One of the goals of this tutorial was to create a guide that would allow anyone to setup a test RDMA capable environment without needing to invest in expensive RDMA hardware, or expensive virtualization environments for that matter.  This drove the selection of supported virtualization environments, and to a lesser extent the choices regarding the RMDA network topologies used in this tutorial.  If you have access to RDMA hardware in another machine, altering the RDMA networks to be a bridge type setup instead of host only would allow you to test communications between the soft-RoCE or soft-iWARP drivers and your existing hardware.</a:t>
            </a:r>
          </a:p>
        </p:txBody>
      </p:sp>
      <p:sp>
        <p:nvSpPr>
          <p:cNvPr id="189"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92" name="Title 1"/>
          <p:cNvSpPr txBox="1"/>
          <p:nvPr>
            <p:ph type="title"/>
          </p:nvPr>
        </p:nvSpPr>
        <p:spPr>
          <a:xfrm>
            <a:off x="609600" y="162065"/>
            <a:ext cx="10972800" cy="419032"/>
          </a:xfrm>
          <a:prstGeom prst="rect">
            <a:avLst/>
          </a:prstGeom>
        </p:spPr>
        <p:txBody>
          <a:bodyPr/>
          <a:lstStyle>
            <a:lvl1pPr defTabSz="338327">
              <a:defRPr sz="2294"/>
            </a:lvl1pPr>
          </a:lstStyle>
          <a:p>
            <a:pPr/>
            <a:r>
              <a:t>Guest software</a:t>
            </a:r>
          </a:p>
        </p:txBody>
      </p:sp>
      <p:sp>
        <p:nvSpPr>
          <p:cNvPr id="193" name="Content Placeholder 2"/>
          <p:cNvSpPr txBox="1"/>
          <p:nvPr>
            <p:ph type="body" idx="1"/>
          </p:nvPr>
        </p:nvSpPr>
        <p:spPr>
          <a:xfrm>
            <a:off x="609600" y="1312638"/>
            <a:ext cx="10972800" cy="4813527"/>
          </a:xfrm>
          <a:prstGeom prst="rect">
            <a:avLst/>
          </a:prstGeom>
        </p:spPr>
        <p:txBody>
          <a:bodyPr/>
          <a:lstStyle/>
          <a:p>
            <a:pPr marL="214884" indent="-214884" defTabSz="438911">
              <a:defRPr sz="1919"/>
            </a:pPr>
            <a:r>
              <a:t>CentOS 7.6 DVD Install Image</a:t>
            </a:r>
          </a:p>
          <a:p>
            <a:pPr lvl="1" marL="379476" indent="-164592" defTabSz="438911">
              <a:spcBef>
                <a:spcPts val="300"/>
              </a:spcBef>
              <a:buClr>
                <a:srgbClr val="399ACA"/>
              </a:buClr>
              <a:buFont typeface="Arial"/>
              <a:defRPr b="0" sz="1536"/>
            </a:pPr>
            <a:r>
              <a:t>This is the mirror list redirection page.  It should tell you what your closest mirrors are: </a:t>
            </a:r>
          </a:p>
          <a:p>
            <a:pPr lvl="2" marL="0" indent="438911" defTabSz="438911">
              <a:spcBef>
                <a:spcPts val="300"/>
              </a:spcBef>
              <a:buSzTx/>
              <a:buNone/>
              <a:defRPr b="0" sz="1536"/>
            </a:pPr>
            <a:r>
              <a:rPr u="sng">
                <a:solidFill>
                  <a:srgbClr val="0000FF"/>
                </a:solidFill>
                <a:uFill>
                  <a:solidFill>
                    <a:srgbClr val="0000FF"/>
                  </a:solidFill>
                </a:uFill>
                <a:hlinkClick r:id="rId2" invalidUrl="" action="" tgtFrame="" tooltip="" history="1" highlightClick="0" endSnd="0"/>
              </a:rPr>
              <a:t>http://isoredirect.centos.org/centos/7/isos/x86_64/CentOS-7-x86_64-DVD-1810.iso</a:t>
            </a:r>
          </a:p>
          <a:p>
            <a:pPr marL="214884" indent="-214884" defTabSz="438911">
              <a:defRPr sz="1919"/>
            </a:pPr>
            <a:r>
              <a:t>Debian 9.7.0 Net Install Image (these require more Internet bandwidth during the install, but there wasn’t a full install image link I could include here as they are all done via torrents)</a:t>
            </a:r>
          </a:p>
          <a:p>
            <a:pPr lvl="1" marL="379476" indent="-164592" defTabSz="438911">
              <a:spcBef>
                <a:spcPts val="300"/>
              </a:spcBef>
              <a:buClr>
                <a:srgbClr val="399ACA"/>
              </a:buClr>
              <a:buFont typeface="Arial"/>
              <a:defRPr b="0" sz="1536"/>
            </a:pPr>
            <a:r>
              <a:rPr u="sng">
                <a:solidFill>
                  <a:srgbClr val="0000FF"/>
                </a:solidFill>
                <a:uFill>
                  <a:solidFill>
                    <a:srgbClr val="0000FF"/>
                  </a:solidFill>
                </a:uFill>
                <a:hlinkClick r:id="rId3" invalidUrl="" action="" tgtFrame="" tooltip="" history="1" highlightClick="0" endSnd="0"/>
              </a:rPr>
              <a:t>https://cdimage.debian.org/debian-cd/current/amd64/iso-cd/debian-9.7.0-amd64-netinst.iso</a:t>
            </a:r>
          </a:p>
          <a:p>
            <a:pPr marL="214884" indent="-214884" defTabSz="438911">
              <a:defRPr sz="1919"/>
            </a:pPr>
            <a:r>
              <a:t>Fedora 29 Server Install Image</a:t>
            </a:r>
          </a:p>
          <a:p>
            <a:pPr lvl="1" marL="379476" indent="-164592" defTabSz="438911">
              <a:spcBef>
                <a:spcPts val="300"/>
              </a:spcBef>
              <a:buClr>
                <a:srgbClr val="399ACA"/>
              </a:buClr>
              <a:buFont typeface="Arial"/>
              <a:defRPr b="0" sz="1536"/>
            </a:pPr>
            <a:r>
              <a:rPr u="sng">
                <a:solidFill>
                  <a:srgbClr val="0000FF"/>
                </a:solidFill>
                <a:uFill>
                  <a:solidFill>
                    <a:srgbClr val="0000FF"/>
                  </a:solidFill>
                </a:uFill>
                <a:hlinkClick r:id="rId4" invalidUrl="" action="" tgtFrame="" tooltip="" history="1" highlightClick="0" endSnd="0"/>
              </a:rPr>
              <a:t>https://download.fedoraproject.org/pub/fedora/linux/releases/29/Server/x86_64/iso/Fedora-Server-dvd-x86_64-29-1.2.iso</a:t>
            </a:r>
          </a:p>
          <a:p>
            <a:pPr marL="214884" indent="-214884" defTabSz="438911">
              <a:defRPr sz="1919"/>
            </a:pPr>
            <a:r>
              <a:t>openSuSE 15.0 Leap Install Image</a:t>
            </a:r>
          </a:p>
          <a:p>
            <a:pPr lvl="1" marL="379476" indent="-164592" defTabSz="438911">
              <a:spcBef>
                <a:spcPts val="300"/>
              </a:spcBef>
              <a:buClr>
                <a:srgbClr val="399ACA"/>
              </a:buClr>
              <a:buFont typeface="Arial"/>
              <a:defRPr b="0" sz="1536"/>
            </a:pPr>
            <a:r>
              <a:rPr u="sng">
                <a:solidFill>
                  <a:srgbClr val="0000FF"/>
                </a:solidFill>
                <a:uFill>
                  <a:solidFill>
                    <a:srgbClr val="0000FF"/>
                  </a:solidFill>
                </a:uFill>
                <a:hlinkClick r:id="rId5" invalidUrl="" action="" tgtFrame="" tooltip="" history="1" highlightClick="0" endSnd="0"/>
              </a:rPr>
              <a:t>https://download.opensuse.org/distribution/leap/15.0/iso/openSUSE-Leap-15.0-DVD-x86_64.iso</a:t>
            </a:r>
          </a:p>
          <a:p>
            <a:pPr marL="214884" indent="-214884" defTabSz="438911">
              <a:defRPr sz="1919"/>
            </a:pPr>
            <a:r>
              <a:t>SuSE SLE 15 HPC (requires registration for 60 day trial, but is an HPC product instead of a normal Server product)</a:t>
            </a:r>
          </a:p>
          <a:p>
            <a:pPr lvl="1" marL="379476" indent="-164592" defTabSz="438911">
              <a:spcBef>
                <a:spcPts val="300"/>
              </a:spcBef>
              <a:buClr>
                <a:srgbClr val="399ACA"/>
              </a:buClr>
              <a:buFont typeface="Arial"/>
              <a:defRPr b="0" sz="1536"/>
            </a:pPr>
            <a:r>
              <a:rPr u="sng">
                <a:solidFill>
                  <a:srgbClr val="0000FF"/>
                </a:solidFill>
                <a:uFill>
                  <a:solidFill>
                    <a:srgbClr val="0000FF"/>
                  </a:solidFill>
                </a:uFill>
                <a:hlinkClick r:id="rId6" invalidUrl="" action="" tgtFrame="" tooltip="" history="1" highlightClick="0" endSnd="0"/>
              </a:rPr>
              <a:t>https://www.suse.com/products/server/hpc/download/</a:t>
            </a:r>
          </a:p>
          <a:p>
            <a:pPr marL="214884" indent="-214884" defTabSz="438911">
              <a:defRPr sz="1919"/>
            </a:pPr>
            <a:r>
              <a:t>Ubuntu 18.04.1 LTS Server Install Image</a:t>
            </a:r>
          </a:p>
          <a:p>
            <a:pPr lvl="1" marL="379476" indent="-164592" defTabSz="438911">
              <a:spcBef>
                <a:spcPts val="300"/>
              </a:spcBef>
              <a:buClr>
                <a:srgbClr val="399ACA"/>
              </a:buClr>
              <a:buFont typeface="Arial"/>
              <a:defRPr b="0" sz="1536"/>
            </a:pPr>
            <a:r>
              <a:rPr u="sng">
                <a:solidFill>
                  <a:srgbClr val="0000FF"/>
                </a:solidFill>
                <a:uFill>
                  <a:solidFill>
                    <a:srgbClr val="0000FF"/>
                  </a:solidFill>
                </a:uFill>
                <a:hlinkClick r:id="rId7" invalidUrl="" action="" tgtFrame="" tooltip="" history="1" highlightClick="0" endSnd="0"/>
              </a:rPr>
              <a:t>http://releases.ubuntu.com/18.04/ubuntu-18.04.1.0-live-server-amd64.iso</a:t>
            </a:r>
          </a:p>
        </p:txBody>
      </p:sp>
      <p:sp>
        <p:nvSpPr>
          <p:cNvPr id="194" name="Slide Number Placeholder 3"/>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5" name="Content Placeholder 5"/>
          <p:cNvSpPr txBox="1"/>
          <p:nvPr/>
        </p:nvSpPr>
        <p:spPr>
          <a:xfrm>
            <a:off x="609600" y="666267"/>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(All 64bit, 32bit HPC is poorly tested, just don’t go there)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Footer Placeholder 4"/>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198" name="Title 1"/>
          <p:cNvSpPr txBox="1"/>
          <p:nvPr>
            <p:ph type="title"/>
          </p:nvPr>
        </p:nvSpPr>
        <p:spPr>
          <a:xfrm>
            <a:off x="609600" y="162065"/>
            <a:ext cx="10972800" cy="419032"/>
          </a:xfrm>
          <a:prstGeom prst="rect">
            <a:avLst/>
          </a:prstGeom>
        </p:spPr>
        <p:txBody>
          <a:bodyPr/>
          <a:lstStyle>
            <a:lvl1pPr defTabSz="338327">
              <a:defRPr sz="2294"/>
            </a:lvl1pPr>
          </a:lstStyle>
          <a:p>
            <a:pPr/>
            <a:r>
              <a:t>Guest software</a:t>
            </a:r>
          </a:p>
        </p:txBody>
      </p:sp>
      <p:sp>
        <p:nvSpPr>
          <p:cNvPr id="199" name="Content Placeholder 2"/>
          <p:cNvSpPr txBox="1"/>
          <p:nvPr>
            <p:ph type="body" idx="1"/>
          </p:nvPr>
        </p:nvSpPr>
        <p:spPr>
          <a:xfrm>
            <a:off x="609600" y="1312638"/>
            <a:ext cx="10972800" cy="4813527"/>
          </a:xfrm>
          <a:prstGeom prst="rect">
            <a:avLst/>
          </a:prstGeom>
        </p:spPr>
        <p:txBody>
          <a:bodyPr/>
          <a:lstStyle/>
          <a:p>
            <a:pPr marL="163401" indent="-163401" defTabSz="333756">
              <a:spcBef>
                <a:spcPts val="300"/>
              </a:spcBef>
              <a:defRPr sz="1460"/>
            </a:pPr>
            <a:r>
              <a:t>CentOS 7.6 DVD Install Image</a:t>
            </a:r>
          </a:p>
          <a:p>
            <a:pPr lvl="1" marL="288560" indent="-125158" defTabSz="333756">
              <a:spcBef>
                <a:spcPts val="200"/>
              </a:spcBef>
              <a:buClr>
                <a:srgbClr val="399ACA"/>
              </a:buClr>
              <a:buFont typeface="Arial"/>
              <a:defRPr b="0" sz="1168"/>
            </a:pPr>
            <a:r>
              <a:t>Very close to upstream.  Already uses rdma-core, and kernel uses the RDMA stack out of a 4.18 or so kernel, and so works easily with soft-RoCE </a:t>
            </a:r>
          </a:p>
          <a:p>
            <a:pPr marL="163401" indent="-163401" defTabSz="333756">
              <a:spcBef>
                <a:spcPts val="300"/>
              </a:spcBef>
              <a:defRPr sz="1460"/>
            </a:pPr>
            <a:r>
              <a:t>Debian 9.7.0 Net Install Image (these require more Internet bandwidth during the install, but there wasn’t a full install image link I could include here as they are all done via torrents)</a:t>
            </a:r>
          </a:p>
          <a:p>
            <a:pPr lvl="1" marL="288560" indent="-125158" defTabSz="333756">
              <a:spcBef>
                <a:spcPts val="200"/>
              </a:spcBef>
              <a:buClr>
                <a:srgbClr val="399ACA"/>
              </a:buClr>
              <a:buFont typeface="Arial"/>
              <a:defRPr b="0" sz="1168"/>
            </a:pPr>
            <a:r>
              <a:t>Uses an older kernel and uses older RDMA subsystem packages.  It does not yet use rdma-core and to use soft-RoCE or soft-iWARP with this release will require building a custom kernel as well as replacing the stock RDMA user space packages with more recent ones from rdma-core.  In fact, the easiest thing to do here would be to install OFED if it supports doing so.  I strongly suggest avoiding this distro for working through this tutorial.</a:t>
            </a:r>
          </a:p>
          <a:p>
            <a:pPr marL="163401" indent="-163401" defTabSz="333756">
              <a:spcBef>
                <a:spcPts val="300"/>
              </a:spcBef>
              <a:defRPr sz="1460"/>
            </a:pPr>
            <a:r>
              <a:t>Fedora 29 Server Install Image</a:t>
            </a:r>
          </a:p>
          <a:p>
            <a:pPr lvl="1" marL="288560" indent="-125158" defTabSz="333756">
              <a:spcBef>
                <a:spcPts val="200"/>
              </a:spcBef>
              <a:buClr>
                <a:srgbClr val="399ACA"/>
              </a:buClr>
              <a:buFont typeface="Arial"/>
              <a:defRPr b="0" sz="1168"/>
            </a:pPr>
            <a:r>
              <a:t>Even closer to upstream than CentOS 7.6.  New upstream kernels are automatically taken once Linus releases them.  Already uses rdma-core and kernel version is 4.20.</a:t>
            </a:r>
          </a:p>
          <a:p>
            <a:pPr marL="163401" indent="-163401" defTabSz="333756">
              <a:spcBef>
                <a:spcPts val="300"/>
              </a:spcBef>
              <a:defRPr sz="1460"/>
            </a:pPr>
            <a:r>
              <a:t>openSuSE 15.0 Leap Install Image</a:t>
            </a:r>
          </a:p>
          <a:p>
            <a:pPr lvl="1" marL="288560" indent="-125158" defTabSz="333756">
              <a:spcBef>
                <a:spcPts val="200"/>
              </a:spcBef>
              <a:buClr>
                <a:srgbClr val="399ACA"/>
              </a:buClr>
              <a:buFont typeface="Arial"/>
              <a:defRPr b="0" sz="1168"/>
            </a:pPr>
            <a:r>
              <a:t>Very close to upstream in user space.  Already uses rdma-core and has the rxe_cfg utility for working with soft-RoCE devices.  Kernel version is slightly older, but still recent enough to already have the rdma_rxe module needed for soft-RoCE.</a:t>
            </a:r>
          </a:p>
          <a:p>
            <a:pPr marL="163401" indent="-163401" defTabSz="333756">
              <a:spcBef>
                <a:spcPts val="300"/>
              </a:spcBef>
              <a:defRPr sz="1460"/>
            </a:pPr>
            <a:r>
              <a:t>SuSE SLE 15 HPC (requires registration for 60 day trial, but is an HPC product instead of a normal Server product)</a:t>
            </a:r>
          </a:p>
          <a:p>
            <a:pPr lvl="1" marL="288560" indent="-125158" defTabSz="333756">
              <a:spcBef>
                <a:spcPts val="200"/>
              </a:spcBef>
              <a:buClr>
                <a:srgbClr val="399ACA"/>
              </a:buClr>
              <a:buFont typeface="Arial"/>
              <a:defRPr b="0" sz="1168"/>
            </a:pPr>
            <a:r>
              <a:t>Very close to upstream in user space.  Already uses rdma-core and has the rxe_cfg utility for working with soft-RoCE devices.  Kernel version is slightly older, but still recent enough to already have the rdma_rxe module needed for soft-RoCE.  In addition, has a very complete HPC product selection, including things like the SLURM scheduler not found in any other distro.</a:t>
            </a:r>
          </a:p>
          <a:p>
            <a:pPr marL="163401" indent="-163401" defTabSz="333756">
              <a:spcBef>
                <a:spcPts val="300"/>
              </a:spcBef>
              <a:defRPr sz="1460"/>
            </a:pPr>
            <a:r>
              <a:t>Ubuntu 18.04.1 LTS Server Install Image</a:t>
            </a:r>
          </a:p>
          <a:p>
            <a:pPr lvl="1" marL="288560" indent="-125158" defTabSz="333756">
              <a:spcBef>
                <a:spcPts val="200"/>
              </a:spcBef>
              <a:buClr>
                <a:srgbClr val="399ACA"/>
              </a:buClr>
              <a:buFont typeface="Arial"/>
              <a:defRPr b="0" sz="1168"/>
            </a:pPr>
            <a:r>
              <a:t>Very close to upstream in user space.  Already uses rdma-core and has the rxe_cfg utility for working with soft-RoCE devices.  Kernel version is 4.15, so not that far behind upstream (which is at 5.0, or what would have been 4.21).  Appears to have just slightly better soft-RoCE kernel support than the SuSE alternatives, mainly because Ubuntu’s kernel and user space get the RMTU right while SuSE’s two do not (Red Hat’s two get this right as well).  However, Ubuntu is also missing some things.  There is no libfabric at all.  Nor mvapich2.  Nor any OpenMPI test suite, and it's OpenMPI is out of date.  So kind of a mixed bag here when it comes to Ubuntu.  I was borderline calling this one not really fit for our purposes.  After walking through a significant portion of the setup on Ubuntu, I backtracked due to the number of problems and I now consider this an unsuitable distro for this tutorial.  There are simply too many things to work around.</a:t>
            </a:r>
          </a:p>
        </p:txBody>
      </p:sp>
      <p:sp>
        <p:nvSpPr>
          <p:cNvPr id="200" name="Slide Number Placeholder 3"/>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1" name="Content Placeholder 5"/>
          <p:cNvSpPr txBox="1"/>
          <p:nvPr/>
        </p:nvSpPr>
        <p:spPr>
          <a:xfrm>
            <a:off x="609600" y="666267"/>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Differences between distros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Footer Placeholder 10"/>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04" name="Title 3"/>
          <p:cNvSpPr txBox="1"/>
          <p:nvPr>
            <p:ph type="title"/>
          </p:nvPr>
        </p:nvSpPr>
        <p:spPr>
          <a:prstGeom prst="rect">
            <a:avLst/>
          </a:prstGeom>
        </p:spPr>
        <p:txBody>
          <a:bodyPr/>
          <a:lstStyle/>
          <a:p>
            <a:pPr/>
            <a:r>
              <a:t>Virtualization Environment Setup</a:t>
            </a:r>
          </a:p>
        </p:txBody>
      </p:sp>
      <p:sp>
        <p:nvSpPr>
          <p:cNvPr id="205" name="Slide Number Placeholder 9"/>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08" name="Title 3"/>
          <p:cNvSpPr txBox="1"/>
          <p:nvPr>
            <p:ph type="title"/>
          </p:nvPr>
        </p:nvSpPr>
        <p:spPr>
          <a:xfrm>
            <a:off x="609600" y="253294"/>
            <a:ext cx="10972800" cy="419032"/>
          </a:xfrm>
          <a:prstGeom prst="rect">
            <a:avLst/>
          </a:prstGeom>
        </p:spPr>
        <p:txBody>
          <a:bodyPr/>
          <a:lstStyle>
            <a:lvl1pPr defTabSz="338327">
              <a:defRPr sz="2294"/>
            </a:lvl1pPr>
          </a:lstStyle>
          <a:p>
            <a:pPr/>
            <a:r>
              <a:t>Virtualbox initial setup</a:t>
            </a:r>
          </a:p>
        </p:txBody>
      </p:sp>
      <p:sp>
        <p:nvSpPr>
          <p:cNvPr id="209"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VirtualBox 6.0.4</a:t>
            </a:r>
          </a:p>
        </p:txBody>
      </p:sp>
      <p:sp>
        <p:nvSpPr>
          <p:cNvPr id="210"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434340">
              <a:spcBef>
                <a:spcPts val="200"/>
              </a:spcBef>
              <a:buSzTx/>
              <a:buNone/>
              <a:defRPr sz="1520">
                <a:solidFill>
                  <a:srgbClr val="FFFFFF"/>
                </a:solidFill>
              </a:defRPr>
            </a:pPr>
            <a:r>
              <a:t>This is the initial intro screen for VirtualBox, which is where you need to be to access the Preferences Menu.</a:t>
            </a:r>
          </a:p>
          <a:p>
            <a:pPr marL="0" indent="0" defTabSz="434340">
              <a:spcBef>
                <a:spcPts val="200"/>
              </a:spcBef>
              <a:buSzTx/>
              <a:buNone/>
              <a:defRPr sz="1520">
                <a:solidFill>
                  <a:srgbClr val="FFFFFF"/>
                </a:solidFill>
              </a:defRPr>
            </a:pPr>
          </a:p>
          <a:p>
            <a:pPr marL="0" indent="0" defTabSz="434340">
              <a:spcBef>
                <a:spcPts val="200"/>
              </a:spcBef>
              <a:buSzTx/>
              <a:buNone/>
              <a:defRPr sz="1520">
                <a:solidFill>
                  <a:srgbClr val="FFFFFF"/>
                </a:solidFill>
              </a:defRPr>
            </a:pPr>
            <a:r>
              <a:t>You can get back here from other screens at any time by simply clicking on the list box on the Tools bar and selecting Welcome.</a:t>
            </a:r>
          </a:p>
          <a:p>
            <a:pPr marL="0" indent="0" defTabSz="434340">
              <a:spcBef>
                <a:spcPts val="200"/>
              </a:spcBef>
              <a:buSzTx/>
              <a:buNone/>
              <a:defRPr sz="1520">
                <a:solidFill>
                  <a:srgbClr val="FFFFFF"/>
                </a:solidFill>
              </a:defRPr>
            </a:pPr>
          </a:p>
          <a:p>
            <a:pPr marL="0" indent="0" defTabSz="434340">
              <a:spcBef>
                <a:spcPts val="200"/>
              </a:spcBef>
              <a:buSzTx/>
              <a:buNone/>
              <a:defRPr sz="1520">
                <a:solidFill>
                  <a:srgbClr val="FFFFFF"/>
                </a:solidFill>
              </a:defRPr>
            </a:pPr>
            <a:r>
              <a:t>For now, we will be doing the initial setup in the Preferences section available from the Welcome screen.  So click on the Preferences icon and we’ll get started</a:t>
            </a:r>
          </a:p>
        </p:txBody>
      </p:sp>
      <p:sp>
        <p:nvSpPr>
          <p:cNvPr id="211"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2" name="Screenshot 2019-02-07 16.04.18.png" descr="Screenshot 2019-02-07 16.04.18.png"/>
          <p:cNvPicPr>
            <a:picLocks noChangeAspect="1"/>
          </p:cNvPicPr>
          <p:nvPr/>
        </p:nvPicPr>
        <p:blipFill>
          <a:blip r:embed="rId2">
            <a:extLst/>
          </a:blip>
          <a:stretch>
            <a:fillRect/>
          </a:stretch>
        </p:blipFill>
        <p:spPr>
          <a:xfrm>
            <a:off x="3423153" y="1949032"/>
            <a:ext cx="8364626" cy="2959936"/>
          </a:xfrm>
          <a:prstGeom prst="rect">
            <a:avLst/>
          </a:prstGeom>
          <a:ln w="12700">
            <a:miter lim="400000"/>
          </a:ln>
        </p:spPr>
      </p:pic>
      <p:pic>
        <p:nvPicPr>
          <p:cNvPr id="213" name="Screenshot 2019-02-07 16.05.08.png" descr="Screenshot 2019-02-07 16.05.08.png"/>
          <p:cNvPicPr>
            <a:picLocks noChangeAspect="1"/>
          </p:cNvPicPr>
          <p:nvPr/>
        </p:nvPicPr>
        <p:blipFill>
          <a:blip r:embed="rId3">
            <a:extLst/>
          </a:blip>
          <a:stretch>
            <a:fillRect/>
          </a:stretch>
        </p:blipFill>
        <p:spPr>
          <a:xfrm>
            <a:off x="3124747" y="1922031"/>
            <a:ext cx="8961438" cy="301393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0">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10">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2" fill="hold">
                                  <p:stCondLst>
                                    <p:cond delay="0"/>
                                  </p:stCondLst>
                                  <p:iterate type="el" backwards="0">
                                    <p:tmAbs val="0"/>
                                  </p:iterate>
                                  <p:childTnLst>
                                    <p:set>
                                      <p:cBhvr>
                                        <p:cTn id="14" fill="hold"/>
                                        <p:tgtEl>
                                          <p:spTgt spid="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10">
                                            <p:txEl>
                                              <p:pRg st="2" end="2"/>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8" presetID="2" grpId="3" fill="hold">
                                  <p:stCondLst>
                                    <p:cond delay="0"/>
                                  </p:stCondLst>
                                  <p:iterate type="el" backwards="0">
                                    <p:tmAbs val="0"/>
                                  </p:iterate>
                                  <p:childTnLst>
                                    <p:set>
                                      <p:cBhvr>
                                        <p:cTn id="21" fill="hold"/>
                                        <p:tgtEl>
                                          <p:spTgt spid="213"/>
                                        </p:tgtEl>
                                        <p:attrNameLst>
                                          <p:attrName>style.visibility</p:attrName>
                                        </p:attrNameLst>
                                      </p:cBhvr>
                                      <p:to>
                                        <p:strVal val="visible"/>
                                      </p:to>
                                    </p:set>
                                    <p:anim calcmode="lin" valueType="num">
                                      <p:cBhvr>
                                        <p:cTn id="22" dur="1000" fill="hold"/>
                                        <p:tgtEl>
                                          <p:spTgt spid="213"/>
                                        </p:tgtEl>
                                        <p:attrNameLst>
                                          <p:attrName>ppt_x</p:attrName>
                                        </p:attrNameLst>
                                      </p:cBhvr>
                                      <p:tavLst>
                                        <p:tav tm="0">
                                          <p:val>
                                            <p:strVal val="0-#ppt_w/2"/>
                                          </p:val>
                                        </p:tav>
                                        <p:tav tm="100000">
                                          <p:val>
                                            <p:strVal val="#ppt_x"/>
                                          </p:val>
                                        </p:tav>
                                      </p:tavLst>
                                    </p:anim>
                                    <p:anim calcmode="lin" valueType="num">
                                      <p:cBhvr>
                                        <p:cTn id="23" dur="1000" fill="hold"/>
                                        <p:tgtEl>
                                          <p:spTgt spid="2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210">
                                            <p:txEl>
                                              <p:pRg st="3" end="3"/>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210">
                                            <p:txEl>
                                              <p:pRg st="4" end="4"/>
                                            </p:txEl>
                                          </p:spTgt>
                                        </p:tgtEl>
                                        <p:attrNameLst>
                                          <p:attrName>style.visibility</p:attrName>
                                        </p:attrNameLst>
                                      </p:cBhvr>
                                      <p:to>
                                        <p:strVal val="visible"/>
                                      </p:to>
                                    </p:set>
                                  </p:childTnLst>
                                </p:cTn>
                              </p:par>
                            </p:childTnLst>
                          </p:cTn>
                        </p:par>
                        <p:par>
                          <p:cTn id="31" fill="hold">
                            <p:stCondLst>
                              <p:cond delay="0"/>
                            </p:stCondLst>
                            <p:childTnLst>
                              <p:par>
                                <p:cTn id="32" presetClass="exit" nodeType="afterEffect" presetSubtype="2" presetID="2" grpId="4" fill="hold">
                                  <p:stCondLst>
                                    <p:cond delay="0"/>
                                  </p:stCondLst>
                                  <p:iterate type="el" backwards="0">
                                    <p:tmAbs val="0"/>
                                  </p:iterate>
                                  <p:childTnLst>
                                    <p:anim calcmode="lin" valueType="num">
                                      <p:cBhvr>
                                        <p:cTn id="33" dur="1000" fill="hold"/>
                                        <p:tgtEl>
                                          <p:spTgt spid="213"/>
                                        </p:tgtEl>
                                        <p:attrNameLst>
                                          <p:attrName>ppt_x</p:attrName>
                                        </p:attrNameLst>
                                      </p:cBhvr>
                                      <p:tavLst>
                                        <p:tav tm="0">
                                          <p:val>
                                            <p:strVal val="ppt_x"/>
                                          </p:val>
                                        </p:tav>
                                        <p:tav tm="100000">
                                          <p:val>
                                            <p:strVal val="1+ppt_w/2"/>
                                          </p:val>
                                        </p:tav>
                                      </p:tavLst>
                                    </p:anim>
                                    <p:anim calcmode="lin" valueType="num">
                                      <p:cBhvr>
                                        <p:cTn id="34" dur="1000" fill="hold"/>
                                        <p:tgtEl>
                                          <p:spTgt spid="213"/>
                                        </p:tgtEl>
                                        <p:attrNameLst>
                                          <p:attrName>ppt_y</p:attrName>
                                        </p:attrNameLst>
                                      </p:cBhvr>
                                      <p:tavLst>
                                        <p:tav tm="0">
                                          <p:val>
                                            <p:strVal val="ppt_y"/>
                                          </p:val>
                                        </p:tav>
                                        <p:tav tm="100000">
                                          <p:val>
                                            <p:strVal val="ppt_y"/>
                                          </p:val>
                                        </p:tav>
                                      </p:tavLst>
                                    </p:anim>
                                    <p:set>
                                      <p:cBhvr>
                                        <p:cTn id="35" fill="hold">
                                          <p:stCondLst>
                                            <p:cond delay="999"/>
                                          </p:stCondLst>
                                        </p:cTn>
                                        <p:tgtEl>
                                          <p:spTgt spid="2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0" grpId="1"/>
      <p:bldP build="whole" bldLvl="1" animBg="1" rev="0" advAuto="0" spid="212" grpId="2"/>
      <p:bldP build="whole" bldLvl="1" animBg="1" rev="0" advAuto="0" spid="213" grpId="3"/>
      <p:bldP build="whole" bldLvl="1" animBg="1" rev="0" advAuto="0" spid="213"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Footer Placeholder 8"/>
          <p:cNvSpPr txBox="1"/>
          <p:nvPr/>
        </p:nvSpPr>
        <p:spPr>
          <a:xfrm>
            <a:off x="7930432" y="6449293"/>
            <a:ext cx="41148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200"/>
            </a:lvl1pPr>
          </a:lstStyle>
          <a:p>
            <a:pPr/>
            <a:r>
              <a:t>OpenFabrics Alliance Workshop 2019</a:t>
            </a:r>
          </a:p>
        </p:txBody>
      </p:sp>
      <p:sp>
        <p:nvSpPr>
          <p:cNvPr id="216" name="Title 3"/>
          <p:cNvSpPr txBox="1"/>
          <p:nvPr>
            <p:ph type="title"/>
          </p:nvPr>
        </p:nvSpPr>
        <p:spPr>
          <a:xfrm>
            <a:off x="609600" y="253294"/>
            <a:ext cx="10972800" cy="419032"/>
          </a:xfrm>
          <a:prstGeom prst="rect">
            <a:avLst/>
          </a:prstGeom>
        </p:spPr>
        <p:txBody>
          <a:bodyPr/>
          <a:lstStyle>
            <a:lvl1pPr defTabSz="338327">
              <a:defRPr sz="2294"/>
            </a:lvl1pPr>
          </a:lstStyle>
          <a:p>
            <a:pPr/>
            <a:r>
              <a:t>Virtualbox initial setup</a:t>
            </a:r>
          </a:p>
        </p:txBody>
      </p:sp>
      <p:sp>
        <p:nvSpPr>
          <p:cNvPr id="217" name="Content Placeholder 5"/>
          <p:cNvSpPr txBox="1"/>
          <p:nvPr/>
        </p:nvSpPr>
        <p:spPr>
          <a:xfrm>
            <a:off x="609600" y="672326"/>
            <a:ext cx="10972800" cy="3947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defRPr b="1">
                <a:solidFill>
                  <a:srgbClr val="FFFFFF"/>
                </a:solidFill>
                <a:latin typeface="Arial Narrow"/>
                <a:ea typeface="Arial Narrow"/>
                <a:cs typeface="Arial Narrow"/>
                <a:sym typeface="Arial Narrow"/>
              </a:defRPr>
            </a:lvl1pPr>
          </a:lstStyle>
          <a:p>
            <a:pPr/>
            <a:r>
              <a:t>VirtualBox 6.0.4</a:t>
            </a:r>
          </a:p>
        </p:txBody>
      </p:sp>
      <p:sp>
        <p:nvSpPr>
          <p:cNvPr id="218" name="Text Placeholder 9"/>
          <p:cNvSpPr/>
          <p:nvPr>
            <p:ph type="body" idx="13"/>
          </p:nvPr>
        </p:nvSpPr>
        <p:spPr>
          <a:xfrm>
            <a:off x="405338" y="1387340"/>
            <a:ext cx="2461685" cy="4641985"/>
          </a:xfrm>
          <a:prstGeom prst="rect">
            <a:avLst/>
          </a:prstGeom>
          <a:extLst>
            <a:ext uri="{C572A759-6A51-4108-AA02-DFA0A04FC94B}">
              <ma14:wrappingTextBoxFlag xmlns:ma14="http://schemas.microsoft.com/office/mac/drawingml/2011/main" val="1"/>
            </a:ext>
          </a:extLst>
        </p:spPr>
        <p:txBody>
          <a:bodyPr anchor="t"/>
          <a:lstStyle/>
          <a:p>
            <a:pPr marL="0" indent="0" defTabSz="333756">
              <a:spcBef>
                <a:spcPts val="100"/>
              </a:spcBef>
              <a:buSzTx/>
              <a:buNone/>
              <a:defRPr sz="1168">
                <a:solidFill>
                  <a:srgbClr val="FFFFFF"/>
                </a:solidFill>
              </a:defRPr>
            </a:pPr>
            <a:r>
              <a:t>Most of the Preferences are fine as is.  The first one where we need to make changes is under the Networks tab.</a:t>
            </a:r>
          </a:p>
          <a:p>
            <a:pPr marL="0" indent="0" defTabSz="333756">
              <a:spcBef>
                <a:spcPts val="100"/>
              </a:spcBef>
              <a:buSzTx/>
              <a:buNone/>
              <a:defRPr sz="1168">
                <a:solidFill>
                  <a:srgbClr val="FFFFFF"/>
                </a:solidFill>
              </a:defRPr>
            </a:pPr>
          </a:p>
          <a:p>
            <a:pPr marL="0" indent="0" defTabSz="333756">
              <a:spcBef>
                <a:spcPts val="100"/>
              </a:spcBef>
              <a:buSzTx/>
              <a:buNone/>
              <a:defRPr sz="1168">
                <a:solidFill>
                  <a:srgbClr val="FFFFFF"/>
                </a:solidFill>
              </a:defRPr>
            </a:pPr>
            <a:r>
              <a:t>Here we need to add a NatNetwork by clicking on the green Add Network button, at which point a new NetNetwork will be added to the list.</a:t>
            </a:r>
          </a:p>
          <a:p>
            <a:pPr marL="0" indent="0" defTabSz="333756">
              <a:spcBef>
                <a:spcPts val="100"/>
              </a:spcBef>
              <a:buSzTx/>
              <a:buNone/>
              <a:defRPr sz="1168">
                <a:solidFill>
                  <a:srgbClr val="FFFFFF"/>
                </a:solidFill>
              </a:defRPr>
            </a:pPr>
          </a:p>
          <a:p>
            <a:pPr marL="0" indent="0" defTabSz="333756">
              <a:spcBef>
                <a:spcPts val="100"/>
              </a:spcBef>
              <a:buSzTx/>
              <a:buNone/>
              <a:defRPr sz="1168">
                <a:solidFill>
                  <a:srgbClr val="FFFFFF"/>
                </a:solidFill>
              </a:defRPr>
            </a:pPr>
            <a:r>
              <a:t>The default settings mostly fine.  We won’t be using dhcp (as there are some issues with the built in DHCP server in VirtualBox and linked clones, as I discovered).  We can still use the default 10.0.2.0/24 network, but we’ll disable DHCP support to save resources.</a:t>
            </a:r>
          </a:p>
          <a:p>
            <a:pPr marL="0" indent="0" defTabSz="333756">
              <a:spcBef>
                <a:spcPts val="100"/>
              </a:spcBef>
              <a:buSzTx/>
              <a:buNone/>
              <a:defRPr sz="1168">
                <a:solidFill>
                  <a:srgbClr val="FFFFFF"/>
                </a:solidFill>
              </a:defRPr>
            </a:pPr>
          </a:p>
          <a:p>
            <a:pPr marL="0" indent="0" defTabSz="333756">
              <a:spcBef>
                <a:spcPts val="100"/>
              </a:spcBef>
              <a:buSzTx/>
              <a:buNone/>
              <a:defRPr sz="1168">
                <a:solidFill>
                  <a:srgbClr val="FFFFFF"/>
                </a:solidFill>
              </a:defRPr>
            </a:pPr>
            <a:r>
              <a:t>If we wanted our guests to be accessible from remote machines, we would need a bridge network instead (not covered in this tutorial).  </a:t>
            </a:r>
          </a:p>
        </p:txBody>
      </p:sp>
      <p:sp>
        <p:nvSpPr>
          <p:cNvPr id="219" name="Slide Number Placeholder 6"/>
          <p:cNvSpPr txBox="1"/>
          <p:nvPr>
            <p:ph type="sldNum" sz="quarter" idx="2"/>
          </p:nvPr>
        </p:nvSpPr>
        <p:spPr>
          <a:xfrm>
            <a:off x="6003969" y="6449293"/>
            <a:ext cx="184062"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0" name="Screenshot 2019-02-08 12.14.24.png" descr="Screenshot 2019-02-08 12.14.24.png"/>
          <p:cNvPicPr>
            <a:picLocks noChangeAspect="1"/>
          </p:cNvPicPr>
          <p:nvPr/>
        </p:nvPicPr>
        <p:blipFill>
          <a:blip r:embed="rId2">
            <a:extLst/>
          </a:blip>
          <a:stretch>
            <a:fillRect/>
          </a:stretch>
        </p:blipFill>
        <p:spPr>
          <a:xfrm>
            <a:off x="4572843" y="1719907"/>
            <a:ext cx="6016403" cy="3941403"/>
          </a:xfrm>
          <a:prstGeom prst="rect">
            <a:avLst/>
          </a:prstGeom>
          <a:ln w="12700">
            <a:miter lim="400000"/>
          </a:ln>
        </p:spPr>
      </p:pic>
      <p:pic>
        <p:nvPicPr>
          <p:cNvPr id="221" name="Screenshot 2019-02-07 16.05.33.png" descr="Screenshot 2019-02-07 16.05.33.png"/>
          <p:cNvPicPr>
            <a:picLocks noChangeAspect="1"/>
          </p:cNvPicPr>
          <p:nvPr/>
        </p:nvPicPr>
        <p:blipFill>
          <a:blip r:embed="rId3">
            <a:extLst/>
          </a:blip>
          <a:stretch>
            <a:fillRect/>
          </a:stretch>
        </p:blipFill>
        <p:spPr>
          <a:xfrm>
            <a:off x="4630502" y="1737964"/>
            <a:ext cx="5901086" cy="3905289"/>
          </a:xfrm>
          <a:prstGeom prst="rect">
            <a:avLst/>
          </a:prstGeom>
          <a:ln w="12700">
            <a:miter lim="400000"/>
          </a:ln>
        </p:spPr>
      </p:pic>
      <p:pic>
        <p:nvPicPr>
          <p:cNvPr id="222" name="Screenshot 2019-02-21 15.37.13.png" descr="Screenshot 2019-02-21 15.37.13.png"/>
          <p:cNvPicPr>
            <a:picLocks noChangeAspect="1"/>
          </p:cNvPicPr>
          <p:nvPr/>
        </p:nvPicPr>
        <p:blipFill>
          <a:blip r:embed="rId4">
            <a:extLst/>
          </a:blip>
          <a:stretch>
            <a:fillRect/>
          </a:stretch>
        </p:blipFill>
        <p:spPr>
          <a:xfrm>
            <a:off x="5129944" y="1982458"/>
            <a:ext cx="4902201" cy="34163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18">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8" presetID="2" grpId="2" fill="hold">
                                  <p:stCondLst>
                                    <p:cond delay="0"/>
                                  </p:stCondLst>
                                  <p:iterate type="el" backwards="0">
                                    <p:tmAbs val="0"/>
                                  </p:iterate>
                                  <p:childTnLst>
                                    <p:set>
                                      <p:cBhvr>
                                        <p:cTn id="14" fill="hold"/>
                                        <p:tgtEl>
                                          <p:spTgt spid="220"/>
                                        </p:tgtEl>
                                        <p:attrNameLst>
                                          <p:attrName>style.visibility</p:attrName>
                                        </p:attrNameLst>
                                      </p:cBhvr>
                                      <p:to>
                                        <p:strVal val="visible"/>
                                      </p:to>
                                    </p:set>
                                    <p:anim calcmode="lin" valueType="num">
                                      <p:cBhvr>
                                        <p:cTn id="15" dur="1000" fill="hold"/>
                                        <p:tgtEl>
                                          <p:spTgt spid="220"/>
                                        </p:tgtEl>
                                        <p:attrNameLst>
                                          <p:attrName>ppt_x</p:attrName>
                                        </p:attrNameLst>
                                      </p:cBhvr>
                                      <p:tavLst>
                                        <p:tav tm="0">
                                          <p:val>
                                            <p:strVal val="0-#ppt_w/2"/>
                                          </p:val>
                                        </p:tav>
                                        <p:tav tm="100000">
                                          <p:val>
                                            <p:strVal val="#ppt_x"/>
                                          </p:val>
                                        </p:tav>
                                      </p:tavLst>
                                    </p:anim>
                                    <p:anim calcmode="lin" valueType="num">
                                      <p:cBhvr>
                                        <p:cTn id="16" dur="1000" fill="hold"/>
                                        <p:tgtEl>
                                          <p:spTgt spid="2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8">
                                            <p:txEl>
                                              <p:pRg st="2" end="2"/>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218">
                                            <p:txEl>
                                              <p:pRg st="3" end="3"/>
                                            </p:txEl>
                                          </p:spTgt>
                                        </p:tgtEl>
                                        <p:attrNameLst>
                                          <p:attrName>style.visibility</p:attrName>
                                        </p:attrNameLst>
                                      </p:cBhvr>
                                      <p:to>
                                        <p:strVal val="visible"/>
                                      </p:to>
                                    </p:set>
                                  </p:childTnLst>
                                </p:cTn>
                              </p:par>
                            </p:childTnLst>
                          </p:cTn>
                        </p:par>
                        <p:par>
                          <p:cTn id="24" fill="hold">
                            <p:stCondLst>
                              <p:cond delay="0"/>
                            </p:stCondLst>
                            <p:childTnLst>
                              <p:par>
                                <p:cTn id="25" presetClass="exit" nodeType="afterEffect" presetSubtype="2" presetID="2" grpId="3" fill="hold">
                                  <p:stCondLst>
                                    <p:cond delay="0"/>
                                  </p:stCondLst>
                                  <p:iterate type="el" backwards="0">
                                    <p:tmAbs val="0"/>
                                  </p:iterate>
                                  <p:childTnLst>
                                    <p:anim calcmode="lin" valueType="num">
                                      <p:cBhvr>
                                        <p:cTn id="26" dur="1000" fill="hold"/>
                                        <p:tgtEl>
                                          <p:spTgt spid="220"/>
                                        </p:tgtEl>
                                        <p:attrNameLst>
                                          <p:attrName>ppt_x</p:attrName>
                                        </p:attrNameLst>
                                      </p:cBhvr>
                                      <p:tavLst>
                                        <p:tav tm="0">
                                          <p:val>
                                            <p:strVal val="ppt_x"/>
                                          </p:val>
                                        </p:tav>
                                        <p:tav tm="100000">
                                          <p:val>
                                            <p:strVal val="1+ppt_w/2"/>
                                          </p:val>
                                        </p:tav>
                                      </p:tavLst>
                                    </p:anim>
                                    <p:anim calcmode="lin" valueType="num">
                                      <p:cBhvr>
                                        <p:cTn id="27" dur="1000" fill="hold"/>
                                        <p:tgtEl>
                                          <p:spTgt spid="220"/>
                                        </p:tgtEl>
                                        <p:attrNameLst>
                                          <p:attrName>ppt_y</p:attrName>
                                        </p:attrNameLst>
                                      </p:cBhvr>
                                      <p:tavLst>
                                        <p:tav tm="0">
                                          <p:val>
                                            <p:strVal val="ppt_y"/>
                                          </p:val>
                                        </p:tav>
                                        <p:tav tm="100000">
                                          <p:val>
                                            <p:strVal val="ppt_y"/>
                                          </p:val>
                                        </p:tav>
                                      </p:tavLst>
                                    </p:anim>
                                    <p:set>
                                      <p:cBhvr>
                                        <p:cTn id="28" fill="hold">
                                          <p:stCondLst>
                                            <p:cond delay="999"/>
                                          </p:stCondLst>
                                        </p:cTn>
                                        <p:tgtEl>
                                          <p:spTgt spid="220"/>
                                        </p:tgtEl>
                                        <p:attrNameLst>
                                          <p:attrName>style.visibility</p:attrName>
                                        </p:attrNameLst>
                                      </p:cBhvr>
                                      <p:to>
                                        <p:strVal val="hidden"/>
                                      </p:to>
                                    </p:set>
                                  </p:childTnLst>
                                </p:cTn>
                              </p:par>
                            </p:childTnLst>
                          </p:cTn>
                        </p:par>
                        <p:par>
                          <p:cTn id="29" fill="hold">
                            <p:stCondLst>
                              <p:cond delay="1000"/>
                            </p:stCondLst>
                            <p:childTnLst>
                              <p:par>
                                <p:cTn id="30" presetClass="entr" nodeType="afterEffect" presetSubtype="8" presetID="2" grpId="4" fill="hold">
                                  <p:stCondLst>
                                    <p:cond delay="0"/>
                                  </p:stCondLst>
                                  <p:iterate type="el" backwards="0">
                                    <p:tmAbs val="0"/>
                                  </p:iterate>
                                  <p:childTnLst>
                                    <p:set>
                                      <p:cBhvr>
                                        <p:cTn id="31" fill="hold"/>
                                        <p:tgtEl>
                                          <p:spTgt spid="221"/>
                                        </p:tgtEl>
                                        <p:attrNameLst>
                                          <p:attrName>style.visibility</p:attrName>
                                        </p:attrNameLst>
                                      </p:cBhvr>
                                      <p:to>
                                        <p:strVal val="visible"/>
                                      </p:to>
                                    </p:set>
                                    <p:anim calcmode="lin" valueType="num">
                                      <p:cBhvr>
                                        <p:cTn id="32" dur="1000" fill="hold"/>
                                        <p:tgtEl>
                                          <p:spTgt spid="221"/>
                                        </p:tgtEl>
                                        <p:attrNameLst>
                                          <p:attrName>ppt_x</p:attrName>
                                        </p:attrNameLst>
                                      </p:cBhvr>
                                      <p:tavLst>
                                        <p:tav tm="0">
                                          <p:val>
                                            <p:strVal val="0-#ppt_w/2"/>
                                          </p:val>
                                        </p:tav>
                                        <p:tav tm="100000">
                                          <p:val>
                                            <p:strVal val="#ppt_x"/>
                                          </p:val>
                                        </p:tav>
                                      </p:tavLst>
                                    </p:anim>
                                    <p:anim calcmode="lin" valueType="num">
                                      <p:cBhvr>
                                        <p:cTn id="33" dur="10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218">
                                            <p:txEl>
                                              <p:pRg st="4" end="4"/>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 fill="hold">
                                  <p:stCondLst>
                                    <p:cond delay="0"/>
                                  </p:stCondLst>
                                  <p:iterate type="el" backwards="0">
                                    <p:tmAbs val="0"/>
                                  </p:iterate>
                                  <p:childTnLst>
                                    <p:set>
                                      <p:cBhvr>
                                        <p:cTn id="40" fill="hold"/>
                                        <p:tgtEl>
                                          <p:spTgt spid="218">
                                            <p:txEl>
                                              <p:pRg st="5" end="5"/>
                                            </p:txEl>
                                          </p:spTgt>
                                        </p:tgtEl>
                                        <p:attrNameLst>
                                          <p:attrName>style.visibility</p:attrName>
                                        </p:attrNameLst>
                                      </p:cBhvr>
                                      <p:to>
                                        <p:strVal val="visible"/>
                                      </p:to>
                                    </p:set>
                                  </p:childTnLst>
                                </p:cTn>
                              </p:par>
                            </p:childTnLst>
                          </p:cTn>
                        </p:par>
                        <p:par>
                          <p:cTn id="41" fill="hold">
                            <p:stCondLst>
                              <p:cond delay="0"/>
                            </p:stCondLst>
                            <p:childTnLst>
                              <p:par>
                                <p:cTn id="42" presetClass="exit" nodeType="afterEffect" presetSubtype="2" presetID="2" grpId="5" fill="hold">
                                  <p:stCondLst>
                                    <p:cond delay="0"/>
                                  </p:stCondLst>
                                  <p:iterate type="el" backwards="0">
                                    <p:tmAbs val="0"/>
                                  </p:iterate>
                                  <p:childTnLst>
                                    <p:anim calcmode="lin" valueType="num">
                                      <p:cBhvr>
                                        <p:cTn id="43" dur="1000" fill="hold"/>
                                        <p:tgtEl>
                                          <p:spTgt spid="221"/>
                                        </p:tgtEl>
                                        <p:attrNameLst>
                                          <p:attrName>ppt_x</p:attrName>
                                        </p:attrNameLst>
                                      </p:cBhvr>
                                      <p:tavLst>
                                        <p:tav tm="0">
                                          <p:val>
                                            <p:strVal val="ppt_x"/>
                                          </p:val>
                                        </p:tav>
                                        <p:tav tm="100000">
                                          <p:val>
                                            <p:strVal val="1+ppt_w/2"/>
                                          </p:val>
                                        </p:tav>
                                      </p:tavLst>
                                    </p:anim>
                                    <p:anim calcmode="lin" valueType="num">
                                      <p:cBhvr>
                                        <p:cTn id="44" dur="1000" fill="hold"/>
                                        <p:tgtEl>
                                          <p:spTgt spid="221"/>
                                        </p:tgtEl>
                                        <p:attrNameLst>
                                          <p:attrName>ppt_y</p:attrName>
                                        </p:attrNameLst>
                                      </p:cBhvr>
                                      <p:tavLst>
                                        <p:tav tm="0">
                                          <p:val>
                                            <p:strVal val="ppt_y"/>
                                          </p:val>
                                        </p:tav>
                                        <p:tav tm="100000">
                                          <p:val>
                                            <p:strVal val="ppt_y"/>
                                          </p:val>
                                        </p:tav>
                                      </p:tavLst>
                                    </p:anim>
                                    <p:set>
                                      <p:cBhvr>
                                        <p:cTn id="45" fill="hold">
                                          <p:stCondLst>
                                            <p:cond delay="999"/>
                                          </p:stCondLst>
                                        </p:cTn>
                                        <p:tgtEl>
                                          <p:spTgt spid="221"/>
                                        </p:tgtEl>
                                        <p:attrNameLst>
                                          <p:attrName>style.visibility</p:attrName>
                                        </p:attrNameLst>
                                      </p:cBhvr>
                                      <p:to>
                                        <p:strVal val="hidden"/>
                                      </p:to>
                                    </p:set>
                                  </p:childTnLst>
                                </p:cTn>
                              </p:par>
                            </p:childTnLst>
                          </p:cTn>
                        </p:par>
                        <p:par>
                          <p:cTn id="46" fill="hold">
                            <p:stCondLst>
                              <p:cond delay="1000"/>
                            </p:stCondLst>
                            <p:childTnLst>
                              <p:par>
                                <p:cTn id="47" presetClass="entr" nodeType="afterEffect" presetSubtype="8" presetID="2" grpId="6" fill="hold">
                                  <p:stCondLst>
                                    <p:cond delay="0"/>
                                  </p:stCondLst>
                                  <p:iterate type="el" backwards="0">
                                    <p:tmAbs val="0"/>
                                  </p:iterate>
                                  <p:childTnLst>
                                    <p:set>
                                      <p:cBhvr>
                                        <p:cTn id="48" fill="hold"/>
                                        <p:tgtEl>
                                          <p:spTgt spid="222"/>
                                        </p:tgtEl>
                                        <p:attrNameLst>
                                          <p:attrName>style.visibility</p:attrName>
                                        </p:attrNameLst>
                                      </p:cBhvr>
                                      <p:to>
                                        <p:strVal val="visible"/>
                                      </p:to>
                                    </p:set>
                                    <p:anim calcmode="lin" valueType="num">
                                      <p:cBhvr>
                                        <p:cTn id="49" dur="1000" fill="hold"/>
                                        <p:tgtEl>
                                          <p:spTgt spid="222"/>
                                        </p:tgtEl>
                                        <p:attrNameLst>
                                          <p:attrName>ppt_x</p:attrName>
                                        </p:attrNameLst>
                                      </p:cBhvr>
                                      <p:tavLst>
                                        <p:tav tm="0">
                                          <p:val>
                                            <p:strVal val="0-#ppt_w/2"/>
                                          </p:val>
                                        </p:tav>
                                        <p:tav tm="100000">
                                          <p:val>
                                            <p:strVal val="#ppt_x"/>
                                          </p:val>
                                        </p:tav>
                                      </p:tavLst>
                                    </p:anim>
                                    <p:anim calcmode="lin" valueType="num">
                                      <p:cBhvr>
                                        <p:cTn id="50" dur="10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21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2"/>
      <p:bldP build="whole" bldLvl="1" animBg="1" rev="0" advAuto="0" spid="220" grpId="3"/>
      <p:bldP build="whole" bldLvl="1" animBg="1" rev="0" advAuto="0" spid="221" grpId="4"/>
      <p:bldP build="p" bldLvl="5" animBg="1" rev="0" advAuto="0" spid="218" grpId="1"/>
      <p:bldP build="whole" bldLvl="1" animBg="1" rev="0" advAuto="0" spid="221" grpId="5"/>
      <p:bldP build="whole" bldLvl="1" animBg="1" rev="0" advAuto="0" spid="222" grpId="6"/>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